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333"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10"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6370" autoAdjust="0"/>
  </p:normalViewPr>
  <p:slideViewPr>
    <p:cSldViewPr snapToGrid="0" snapToObjects="1">
      <p:cViewPr varScale="1">
        <p:scale>
          <a:sx n="65" d="100"/>
          <a:sy n="65" d="100"/>
        </p:scale>
        <p:origin x="1038"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jpeg>
</file>

<file path=ppt/media/image42.png>
</file>

<file path=ppt/media/image43.png>
</file>

<file path=ppt/media/image4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1179260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FranGazta/Data-Science-Capstone-Coursera/blob/main/2-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github.com/FranGazta/Data-Science-Capstone-Coursera/blob/main/3-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ranGazta/Data-Science-Capstone-Coursera/blob/main/5-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ranGazta/Data-Science-Capstone-Coursera/blob/main/4-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FranGazta/Data-Science-Capstone-Coursera/blob/main/6-lab_jupyter_launch_site_location.jupyterlite.ipynb"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FranGazta/Data-Science-Capstone-Coursera/blob/main/7-SpaceX_Launch_Records_Dashboard.txt"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FranGazta/Data-Science-Capstone-Coursera/blob/main/8-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7.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FranGazta/Data-Science-Capstone-Coursera" TargetMode="External"/></Relationships>
</file>

<file path=ppt/slides/_rels/slide46.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FranGazta/Data-Science-Capstone-Coursera/blob/main/1-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Francisco Gaztañaga</a:t>
            </a:r>
          </a:p>
          <a:p>
            <a:r>
              <a:rPr lang="en-US" dirty="0">
                <a:solidFill>
                  <a:schemeClr val="bg2"/>
                </a:solidFill>
                <a:latin typeface="Abadi" panose="020B0604020104020204" pitchFamily="34" charset="0"/>
                <a:ea typeface="SF Pro" pitchFamily="2" charset="0"/>
                <a:cs typeface="SF Pro" pitchFamily="2" charset="0"/>
              </a:rPr>
              <a:t>2024/02/29</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2056763" cy="549049"/>
          </a:xfrm>
          <a:prstGeom prst="rect">
            <a:avLst/>
          </a:prstGeom>
        </p:spPr>
        <p:txBody>
          <a:bodyPr lIns="91440" tIns="45720" rIns="91440" bIns="45720" anchor="t">
            <a:no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Steps followed:</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endParaRPr lang="en-US" dirty="0">
              <a:solidFill>
                <a:srgbClr val="0B49CB"/>
              </a:solidFill>
            </a:endParaRPr>
          </a:p>
        </p:txBody>
      </p:sp>
      <p:sp>
        <p:nvSpPr>
          <p:cNvPr id="7" name="Content Placeholder 4">
            <a:extLst>
              <a:ext uri="{FF2B5EF4-FFF2-40B4-BE49-F238E27FC236}">
                <a16:creationId xmlns:a16="http://schemas.microsoft.com/office/drawing/2014/main" id="{DCC14308-460A-47ED-A448-EE0E4527F8E5}"/>
              </a:ext>
            </a:extLst>
          </p:cNvPr>
          <p:cNvSpPr txBox="1">
            <a:spLocks/>
          </p:cNvSpPr>
          <p:nvPr/>
        </p:nvSpPr>
        <p:spPr>
          <a:xfrm>
            <a:off x="3078479" y="1800225"/>
            <a:ext cx="6035041" cy="4634923"/>
          </a:xfrm>
          <a:prstGeom prst="rect">
            <a:avLst/>
          </a:prstGeom>
          <a:noFill/>
          <a:ln>
            <a:no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0" indent="-342900">
              <a:lnSpc>
                <a:spcPct val="150000"/>
              </a:lnSpc>
              <a:spcBef>
                <a:spcPts val="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Request</a:t>
            </a:r>
            <a:r>
              <a:rPr lang="en-US" sz="1800" b="1" spc="-2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(Falcon</a:t>
            </a:r>
            <a:r>
              <a:rPr lang="en-US" sz="1800" spc="-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9</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launch</a:t>
            </a:r>
            <a:r>
              <a:rPr lang="en-US" sz="1800" spc="-4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data)</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6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Wikipedia</a:t>
            </a:r>
          </a:p>
          <a:p>
            <a:pPr marL="342900" lvl="0" indent="-342900">
              <a:lnSpc>
                <a:spcPct val="150000"/>
              </a:lnSpc>
              <a:spcBef>
                <a:spcPts val="114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Create</a:t>
            </a:r>
            <a:r>
              <a:rPr lang="en-US" sz="1800" b="1" spc="-55" dirty="0">
                <a:effectLst/>
                <a:latin typeface="Tahoma" panose="020B0604030504040204" pitchFamily="34" charset="0"/>
                <a:ea typeface="Tahoma" panose="020B0604030504040204" pitchFamily="34" charset="0"/>
              </a:rPr>
              <a:t> </a:t>
            </a:r>
            <a:r>
              <a:rPr lang="en-US" sz="1800" b="1" dirty="0" err="1">
                <a:effectLst/>
                <a:latin typeface="Tahoma" panose="020B0604030504040204" pitchFamily="34" charset="0"/>
                <a:ea typeface="Tahoma" panose="020B0604030504040204" pitchFamily="34" charset="0"/>
              </a:rPr>
              <a:t>BeautifulSoup</a:t>
            </a:r>
            <a:r>
              <a:rPr lang="en-US" sz="1800" b="1" spc="-8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object</a:t>
            </a:r>
            <a:r>
              <a:rPr lang="en-US" sz="1800" b="1" spc="-6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8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HTML</a:t>
            </a:r>
            <a:r>
              <a:rPr lang="en-US" sz="1800" spc="-13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response</a:t>
            </a:r>
          </a:p>
          <a:p>
            <a:pPr marL="342900" lvl="0" indent="-342900">
              <a:lnSpc>
                <a:spcPct val="150000"/>
              </a:lnSpc>
              <a:spcBef>
                <a:spcPts val="114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Extract</a:t>
            </a:r>
            <a:r>
              <a:rPr lang="en-US" sz="1800" b="1" spc="-6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column</a:t>
            </a:r>
            <a:r>
              <a:rPr lang="en-US" sz="1800" b="1" spc="-6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names</a:t>
            </a:r>
            <a:r>
              <a:rPr lang="en-US" sz="1800" b="1" spc="-4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8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HTML</a:t>
            </a:r>
            <a:r>
              <a:rPr lang="en-US" sz="1800" spc="-12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table</a:t>
            </a:r>
            <a:r>
              <a:rPr lang="en-US" sz="1800" spc="-7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header</a:t>
            </a:r>
          </a:p>
          <a:p>
            <a:pPr marL="342900" lvl="0" indent="-342900">
              <a:lnSpc>
                <a:spcPct val="150000"/>
              </a:lnSpc>
              <a:spcBef>
                <a:spcPts val="116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Collect</a:t>
            </a:r>
            <a:r>
              <a:rPr lang="en-US" sz="1800" b="1" spc="1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parsing</a:t>
            </a:r>
            <a:r>
              <a:rPr lang="en-US" sz="1800" spc="1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HTML</a:t>
            </a:r>
            <a:r>
              <a:rPr lang="en-US" sz="1800" spc="-6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tables</a:t>
            </a:r>
          </a:p>
          <a:p>
            <a:pPr marL="342900" lvl="0" indent="-342900">
              <a:lnSpc>
                <a:spcPct val="150000"/>
              </a:lnSpc>
              <a:spcBef>
                <a:spcPts val="1150"/>
              </a:spcBef>
              <a:buFont typeface="+mj-lt"/>
              <a:buAutoNum type="arabicPeriod"/>
              <a:tabLst>
                <a:tab pos="312420" algn="l"/>
              </a:tabLst>
            </a:pPr>
            <a:r>
              <a:rPr lang="en-US" sz="1800" b="1" spc="-5" dirty="0">
                <a:effectLst/>
                <a:latin typeface="Tahoma" panose="020B0604030504040204" pitchFamily="34" charset="0"/>
                <a:ea typeface="Tahoma" panose="020B0604030504040204" pitchFamily="34" charset="0"/>
              </a:rPr>
              <a:t>Create</a:t>
            </a:r>
            <a:r>
              <a:rPr lang="en-US" sz="1800" b="1" spc="-75" dirty="0">
                <a:effectLst/>
                <a:latin typeface="Tahoma" panose="020B0604030504040204" pitchFamily="34" charset="0"/>
                <a:ea typeface="Tahoma" panose="020B0604030504040204" pitchFamily="34" charset="0"/>
              </a:rPr>
              <a:t> </a:t>
            </a:r>
            <a:r>
              <a:rPr lang="en-US" sz="1800" b="1" spc="-5" dirty="0">
                <a:effectLst/>
                <a:latin typeface="Tahoma" panose="020B0604030504040204" pitchFamily="34" charset="0"/>
                <a:ea typeface="Tahoma" panose="020B0604030504040204" pitchFamily="34" charset="0"/>
              </a:rPr>
              <a:t>dictionary</a:t>
            </a:r>
            <a:r>
              <a:rPr lang="en-US" sz="1800" b="1" spc="-9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0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data</a:t>
            </a:r>
          </a:p>
          <a:p>
            <a:pPr marL="342900" lvl="0" indent="-342900">
              <a:lnSpc>
                <a:spcPct val="150000"/>
              </a:lnSpc>
              <a:spcBef>
                <a:spcPts val="114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Create</a:t>
            </a:r>
            <a:r>
              <a:rPr lang="en-US" sz="1800" b="1" spc="-65" dirty="0">
                <a:effectLst/>
                <a:latin typeface="Tahoma" panose="020B0604030504040204" pitchFamily="34" charset="0"/>
                <a:ea typeface="Tahoma" panose="020B0604030504040204" pitchFamily="34" charset="0"/>
              </a:rPr>
              <a:t> </a:t>
            </a:r>
            <a:r>
              <a:rPr lang="en-US" sz="1800" b="1" dirty="0" err="1">
                <a:effectLst/>
                <a:latin typeface="Tahoma" panose="020B0604030504040204" pitchFamily="34" charset="0"/>
                <a:ea typeface="Tahoma" panose="020B0604030504040204" pitchFamily="34" charset="0"/>
              </a:rPr>
              <a:t>dataframe</a:t>
            </a:r>
            <a:r>
              <a:rPr lang="en-US" sz="1800" b="1" spc="-8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dictionary</a:t>
            </a:r>
          </a:p>
          <a:p>
            <a:pPr marL="342900" lvl="0" indent="-342900">
              <a:lnSpc>
                <a:spcPct val="150000"/>
              </a:lnSpc>
              <a:spcBef>
                <a:spcPts val="116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Export</a:t>
            </a:r>
            <a:r>
              <a:rPr lang="en-US" sz="1800" b="1" spc="-8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7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to</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csv</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file</a:t>
            </a:r>
            <a:endParaRPr lang="es-AR" sz="1800" dirty="0">
              <a:effectLst/>
              <a:latin typeface="Tahoma" panose="020B0604030504040204" pitchFamily="34" charset="0"/>
              <a:ea typeface="Tahoma" panose="020B0604030504040204" pitchFamily="34" charset="0"/>
            </a:endParaRPr>
          </a:p>
        </p:txBody>
      </p:sp>
      <p:sp>
        <p:nvSpPr>
          <p:cNvPr id="8" name="Text Placeholder 2">
            <a:extLst>
              <a:ext uri="{FF2B5EF4-FFF2-40B4-BE49-F238E27FC236}">
                <a16:creationId xmlns:a16="http://schemas.microsoft.com/office/drawing/2014/main" id="{9DC3E4FC-C7E0-4CD7-8120-4E3B5B586F25}"/>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55527" cy="902827"/>
          </a:xfrm>
          <a:prstGeom prst="rect">
            <a:avLst/>
          </a:prstGeom>
        </p:spPr>
        <p:txBody>
          <a:bodyPr/>
          <a:lstStyle/>
          <a:p>
            <a:pPr marL="0" indent="0">
              <a:buNone/>
            </a:pPr>
            <a:r>
              <a:rPr lang="en-US" sz="2200" dirty="0">
                <a:solidFill>
                  <a:schemeClr val="accent3">
                    <a:lumMod val="25000"/>
                  </a:schemeClr>
                </a:solidFill>
                <a:latin typeface="Abadi" panose="020B0604020104020204" pitchFamily="34" charset="0"/>
              </a:rPr>
              <a:t>The process for data wrangling could be summarized in the flowchart:</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pSp>
        <p:nvGrpSpPr>
          <p:cNvPr id="17" name="Grupo 16">
            <a:extLst>
              <a:ext uri="{FF2B5EF4-FFF2-40B4-BE49-F238E27FC236}">
                <a16:creationId xmlns:a16="http://schemas.microsoft.com/office/drawing/2014/main" id="{369E16D3-46DB-4885-B5EC-26A3546C006F}"/>
              </a:ext>
            </a:extLst>
          </p:cNvPr>
          <p:cNvGrpSpPr/>
          <p:nvPr/>
        </p:nvGrpSpPr>
        <p:grpSpPr>
          <a:xfrm>
            <a:off x="5752431" y="1605280"/>
            <a:ext cx="4769239" cy="4921827"/>
            <a:chOff x="7476682" y="359006"/>
            <a:chExt cx="5423575" cy="5312295"/>
          </a:xfrm>
        </p:grpSpPr>
        <p:pic>
          <p:nvPicPr>
            <p:cNvPr id="6" name="Imagen 5">
              <a:extLst>
                <a:ext uri="{FF2B5EF4-FFF2-40B4-BE49-F238E27FC236}">
                  <a16:creationId xmlns:a16="http://schemas.microsoft.com/office/drawing/2014/main" id="{07DB596E-FF46-4147-9692-2793152A39CC}"/>
                </a:ext>
              </a:extLst>
            </p:cNvPr>
            <p:cNvPicPr>
              <a:picLocks noChangeAspect="1"/>
            </p:cNvPicPr>
            <p:nvPr/>
          </p:nvPicPr>
          <p:blipFill>
            <a:blip r:embed="rId3"/>
            <a:stretch>
              <a:fillRect/>
            </a:stretch>
          </p:blipFill>
          <p:spPr>
            <a:xfrm>
              <a:off x="7489352" y="359006"/>
              <a:ext cx="4637303" cy="1874655"/>
            </a:xfrm>
            <a:prstGeom prst="rect">
              <a:avLst/>
            </a:prstGeom>
          </p:spPr>
        </p:pic>
        <p:grpSp>
          <p:nvGrpSpPr>
            <p:cNvPr id="7" name="Group 2">
              <a:extLst>
                <a:ext uri="{FF2B5EF4-FFF2-40B4-BE49-F238E27FC236}">
                  <a16:creationId xmlns:a16="http://schemas.microsoft.com/office/drawing/2014/main" id="{20B2A6E5-8451-4D54-9BAB-4FA5287C42E7}"/>
                </a:ext>
              </a:extLst>
            </p:cNvPr>
            <p:cNvGrpSpPr>
              <a:grpSpLocks/>
            </p:cNvGrpSpPr>
            <p:nvPr/>
          </p:nvGrpSpPr>
          <p:grpSpPr bwMode="auto">
            <a:xfrm>
              <a:off x="7498640" y="2369828"/>
              <a:ext cx="5401617" cy="785966"/>
              <a:chOff x="19457" y="4718"/>
              <a:chExt cx="12317" cy="1838"/>
            </a:xfrm>
          </p:grpSpPr>
          <p:sp>
            <p:nvSpPr>
              <p:cNvPr id="9" name="Freeform 3">
                <a:extLst>
                  <a:ext uri="{FF2B5EF4-FFF2-40B4-BE49-F238E27FC236}">
                    <a16:creationId xmlns:a16="http://schemas.microsoft.com/office/drawing/2014/main" id="{0B79A29D-8D11-455F-928E-4410E0F18DDC}"/>
                  </a:ext>
                </a:extLst>
              </p:cNvPr>
              <p:cNvSpPr>
                <a:spLocks/>
              </p:cNvSpPr>
              <p:nvPr/>
            </p:nvSpPr>
            <p:spPr bwMode="auto">
              <a:xfrm>
                <a:off x="19457" y="4718"/>
                <a:ext cx="10553" cy="1649"/>
              </a:xfrm>
              <a:custGeom>
                <a:avLst/>
                <a:gdLst>
                  <a:gd name="T0" fmla="+- 0 29220 19458"/>
                  <a:gd name="T1" fmla="*/ T0 w 10553"/>
                  <a:gd name="T2" fmla="+- 0 4719 4719"/>
                  <a:gd name="T3" fmla="*/ 4719 h 1649"/>
                  <a:gd name="T4" fmla="+- 0 20248 19458"/>
                  <a:gd name="T5" fmla="*/ T4 w 10553"/>
                  <a:gd name="T6" fmla="+- 0 4719 4719"/>
                  <a:gd name="T7" fmla="*/ 4719 h 1649"/>
                  <a:gd name="T8" fmla="+- 0 20140 19458"/>
                  <a:gd name="T9" fmla="*/ T8 w 10553"/>
                  <a:gd name="T10" fmla="+- 0 4719 4719"/>
                  <a:gd name="T11" fmla="*/ 4719 h 1649"/>
                  <a:gd name="T12" fmla="+- 0 20046 19458"/>
                  <a:gd name="T13" fmla="*/ T12 w 10553"/>
                  <a:gd name="T14" fmla="+- 0 4720 4719"/>
                  <a:gd name="T15" fmla="*/ 4720 h 1649"/>
                  <a:gd name="T16" fmla="+- 0 19964 19458"/>
                  <a:gd name="T17" fmla="*/ T16 w 10553"/>
                  <a:gd name="T18" fmla="+- 0 4723 4719"/>
                  <a:gd name="T19" fmla="*/ 4723 h 1649"/>
                  <a:gd name="T20" fmla="+- 0 19894 19458"/>
                  <a:gd name="T21" fmla="*/ T20 w 10553"/>
                  <a:gd name="T22" fmla="+- 0 4730 4719"/>
                  <a:gd name="T23" fmla="*/ 4730 h 1649"/>
                  <a:gd name="T24" fmla="+- 0 19835 19458"/>
                  <a:gd name="T25" fmla="*/ T24 w 10553"/>
                  <a:gd name="T26" fmla="+- 0 4741 4719"/>
                  <a:gd name="T27" fmla="*/ 4741 h 1649"/>
                  <a:gd name="T28" fmla="+- 0 19708 19458"/>
                  <a:gd name="T29" fmla="*/ T28 w 10553"/>
                  <a:gd name="T30" fmla="+- 0 4793 4719"/>
                  <a:gd name="T31" fmla="*/ 4793 h 1649"/>
                  <a:gd name="T32" fmla="+- 0 19639 19458"/>
                  <a:gd name="T33" fmla="*/ T32 w 10553"/>
                  <a:gd name="T34" fmla="+- 0 4841 4719"/>
                  <a:gd name="T35" fmla="*/ 4841 h 1649"/>
                  <a:gd name="T36" fmla="+- 0 19580 19458"/>
                  <a:gd name="T37" fmla="*/ T36 w 10553"/>
                  <a:gd name="T38" fmla="+- 0 4900 4719"/>
                  <a:gd name="T39" fmla="*/ 4900 h 1649"/>
                  <a:gd name="T40" fmla="+- 0 19532 19458"/>
                  <a:gd name="T41" fmla="*/ T40 w 10553"/>
                  <a:gd name="T42" fmla="+- 0 4969 4719"/>
                  <a:gd name="T43" fmla="*/ 4969 h 1649"/>
                  <a:gd name="T44" fmla="+- 0 19496 19458"/>
                  <a:gd name="T45" fmla="*/ T44 w 10553"/>
                  <a:gd name="T46" fmla="+- 0 5045 4719"/>
                  <a:gd name="T47" fmla="*/ 5045 h 1649"/>
                  <a:gd name="T48" fmla="+- 0 19469 19458"/>
                  <a:gd name="T49" fmla="*/ T48 w 10553"/>
                  <a:gd name="T50" fmla="+- 0 5155 4719"/>
                  <a:gd name="T51" fmla="*/ 5155 h 1649"/>
                  <a:gd name="T52" fmla="+- 0 19463 19458"/>
                  <a:gd name="T53" fmla="*/ T52 w 10553"/>
                  <a:gd name="T54" fmla="+- 0 5225 4719"/>
                  <a:gd name="T55" fmla="*/ 5225 h 1649"/>
                  <a:gd name="T56" fmla="+- 0 19459 19458"/>
                  <a:gd name="T57" fmla="*/ T56 w 10553"/>
                  <a:gd name="T58" fmla="+- 0 5306 4719"/>
                  <a:gd name="T59" fmla="*/ 5306 h 1649"/>
                  <a:gd name="T60" fmla="+- 0 19458 19458"/>
                  <a:gd name="T61" fmla="*/ T60 w 10553"/>
                  <a:gd name="T62" fmla="+- 0 5401 4719"/>
                  <a:gd name="T63" fmla="*/ 5401 h 1649"/>
                  <a:gd name="T64" fmla="+- 0 19458 19458"/>
                  <a:gd name="T65" fmla="*/ T64 w 10553"/>
                  <a:gd name="T66" fmla="+- 0 5686 4719"/>
                  <a:gd name="T67" fmla="*/ 5686 h 1649"/>
                  <a:gd name="T68" fmla="+- 0 19459 19458"/>
                  <a:gd name="T69" fmla="*/ T68 w 10553"/>
                  <a:gd name="T70" fmla="+- 0 5780 4719"/>
                  <a:gd name="T71" fmla="*/ 5780 h 1649"/>
                  <a:gd name="T72" fmla="+- 0 19463 19458"/>
                  <a:gd name="T73" fmla="*/ T72 w 10553"/>
                  <a:gd name="T74" fmla="+- 0 5861 4719"/>
                  <a:gd name="T75" fmla="*/ 5861 h 1649"/>
                  <a:gd name="T76" fmla="+- 0 19469 19458"/>
                  <a:gd name="T77" fmla="*/ T76 w 10553"/>
                  <a:gd name="T78" fmla="+- 0 5931 4719"/>
                  <a:gd name="T79" fmla="*/ 5931 h 1649"/>
                  <a:gd name="T80" fmla="+- 0 19480 19458"/>
                  <a:gd name="T81" fmla="*/ T80 w 10553"/>
                  <a:gd name="T82" fmla="+- 0 5991 4719"/>
                  <a:gd name="T83" fmla="*/ 5991 h 1649"/>
                  <a:gd name="T84" fmla="+- 0 19532 19458"/>
                  <a:gd name="T85" fmla="*/ T84 w 10553"/>
                  <a:gd name="T86" fmla="+- 0 6118 4719"/>
                  <a:gd name="T87" fmla="*/ 6118 h 1649"/>
                  <a:gd name="T88" fmla="+- 0 19580 19458"/>
                  <a:gd name="T89" fmla="*/ T88 w 10553"/>
                  <a:gd name="T90" fmla="+- 0 6186 4719"/>
                  <a:gd name="T91" fmla="*/ 6186 h 1649"/>
                  <a:gd name="T92" fmla="+- 0 19639 19458"/>
                  <a:gd name="T93" fmla="*/ T92 w 10553"/>
                  <a:gd name="T94" fmla="+- 0 6245 4719"/>
                  <a:gd name="T95" fmla="*/ 6245 h 1649"/>
                  <a:gd name="T96" fmla="+- 0 19708 19458"/>
                  <a:gd name="T97" fmla="*/ T96 w 10553"/>
                  <a:gd name="T98" fmla="+- 0 6293 4719"/>
                  <a:gd name="T99" fmla="*/ 6293 h 1649"/>
                  <a:gd name="T100" fmla="+- 0 19784 19458"/>
                  <a:gd name="T101" fmla="*/ T100 w 10553"/>
                  <a:gd name="T102" fmla="+- 0 6329 4719"/>
                  <a:gd name="T103" fmla="*/ 6329 h 1649"/>
                  <a:gd name="T104" fmla="+- 0 19894 19458"/>
                  <a:gd name="T105" fmla="*/ T104 w 10553"/>
                  <a:gd name="T106" fmla="+- 0 6356 4719"/>
                  <a:gd name="T107" fmla="*/ 6356 h 1649"/>
                  <a:gd name="T108" fmla="+- 0 19964 19458"/>
                  <a:gd name="T109" fmla="*/ T108 w 10553"/>
                  <a:gd name="T110" fmla="+- 0 6363 4719"/>
                  <a:gd name="T111" fmla="*/ 6363 h 1649"/>
                  <a:gd name="T112" fmla="+- 0 20046 19458"/>
                  <a:gd name="T113" fmla="*/ T112 w 10553"/>
                  <a:gd name="T114" fmla="+- 0 6366 4719"/>
                  <a:gd name="T115" fmla="*/ 6366 h 1649"/>
                  <a:gd name="T116" fmla="+- 0 20140 19458"/>
                  <a:gd name="T117" fmla="*/ T116 w 10553"/>
                  <a:gd name="T118" fmla="+- 0 6367 4719"/>
                  <a:gd name="T119" fmla="*/ 6367 h 1649"/>
                  <a:gd name="T120" fmla="+- 0 20248 19458"/>
                  <a:gd name="T121" fmla="*/ T120 w 10553"/>
                  <a:gd name="T122" fmla="+- 0 6368 4719"/>
                  <a:gd name="T123" fmla="*/ 6368 h 1649"/>
                  <a:gd name="T124" fmla="+- 0 29220 19458"/>
                  <a:gd name="T125" fmla="*/ T124 w 10553"/>
                  <a:gd name="T126" fmla="+- 0 6368 4719"/>
                  <a:gd name="T127" fmla="*/ 6368 h 1649"/>
                  <a:gd name="T128" fmla="+- 0 29329 19458"/>
                  <a:gd name="T129" fmla="*/ T128 w 10553"/>
                  <a:gd name="T130" fmla="+- 0 6367 4719"/>
                  <a:gd name="T131" fmla="*/ 6367 h 1649"/>
                  <a:gd name="T132" fmla="+- 0 29423 19458"/>
                  <a:gd name="T133" fmla="*/ T132 w 10553"/>
                  <a:gd name="T134" fmla="+- 0 6366 4719"/>
                  <a:gd name="T135" fmla="*/ 6366 h 1649"/>
                  <a:gd name="T136" fmla="+- 0 29505 19458"/>
                  <a:gd name="T137" fmla="*/ T136 w 10553"/>
                  <a:gd name="T138" fmla="+- 0 6363 4719"/>
                  <a:gd name="T139" fmla="*/ 6363 h 1649"/>
                  <a:gd name="T140" fmla="+- 0 29574 19458"/>
                  <a:gd name="T141" fmla="*/ T140 w 10553"/>
                  <a:gd name="T142" fmla="+- 0 6356 4719"/>
                  <a:gd name="T143" fmla="*/ 6356 h 1649"/>
                  <a:gd name="T144" fmla="+- 0 29634 19458"/>
                  <a:gd name="T145" fmla="*/ T144 w 10553"/>
                  <a:gd name="T146" fmla="+- 0 6345 4719"/>
                  <a:gd name="T147" fmla="*/ 6345 h 1649"/>
                  <a:gd name="T148" fmla="+- 0 29761 19458"/>
                  <a:gd name="T149" fmla="*/ T148 w 10553"/>
                  <a:gd name="T150" fmla="+- 0 6293 4719"/>
                  <a:gd name="T151" fmla="*/ 6293 h 1649"/>
                  <a:gd name="T152" fmla="+- 0 29830 19458"/>
                  <a:gd name="T153" fmla="*/ T152 w 10553"/>
                  <a:gd name="T154" fmla="+- 0 6245 4719"/>
                  <a:gd name="T155" fmla="*/ 6245 h 1649"/>
                  <a:gd name="T156" fmla="+- 0 29888 19458"/>
                  <a:gd name="T157" fmla="*/ T156 w 10553"/>
                  <a:gd name="T158" fmla="+- 0 6186 4719"/>
                  <a:gd name="T159" fmla="*/ 6186 h 1649"/>
                  <a:gd name="T160" fmla="+- 0 29937 19458"/>
                  <a:gd name="T161" fmla="*/ T160 w 10553"/>
                  <a:gd name="T162" fmla="+- 0 6118 4719"/>
                  <a:gd name="T163" fmla="*/ 6118 h 1649"/>
                  <a:gd name="T164" fmla="+- 0 29972 19458"/>
                  <a:gd name="T165" fmla="*/ T164 w 10553"/>
                  <a:gd name="T166" fmla="+- 0 6041 4719"/>
                  <a:gd name="T167" fmla="*/ 6041 h 1649"/>
                  <a:gd name="T168" fmla="+- 0 30000 19458"/>
                  <a:gd name="T169" fmla="*/ T168 w 10553"/>
                  <a:gd name="T170" fmla="+- 0 5931 4719"/>
                  <a:gd name="T171" fmla="*/ 5931 h 1649"/>
                  <a:gd name="T172" fmla="+- 0 30006 19458"/>
                  <a:gd name="T173" fmla="*/ T172 w 10553"/>
                  <a:gd name="T174" fmla="+- 0 5861 4719"/>
                  <a:gd name="T175" fmla="*/ 5861 h 1649"/>
                  <a:gd name="T176" fmla="+- 0 30010 19458"/>
                  <a:gd name="T177" fmla="*/ T176 w 10553"/>
                  <a:gd name="T178" fmla="+- 0 5780 4719"/>
                  <a:gd name="T179" fmla="*/ 5780 h 1649"/>
                  <a:gd name="T180" fmla="+- 0 30011 19458"/>
                  <a:gd name="T181" fmla="*/ T180 w 10553"/>
                  <a:gd name="T182" fmla="+- 0 5686 4719"/>
                  <a:gd name="T183" fmla="*/ 5686 h 1649"/>
                  <a:gd name="T184" fmla="+- 0 30011 19458"/>
                  <a:gd name="T185" fmla="*/ T184 w 10553"/>
                  <a:gd name="T186" fmla="+- 0 5401 4719"/>
                  <a:gd name="T187" fmla="*/ 5401 h 1649"/>
                  <a:gd name="T188" fmla="+- 0 30010 19458"/>
                  <a:gd name="T189" fmla="*/ T188 w 10553"/>
                  <a:gd name="T190" fmla="+- 0 5306 4719"/>
                  <a:gd name="T191" fmla="*/ 5306 h 1649"/>
                  <a:gd name="T192" fmla="+- 0 30006 19458"/>
                  <a:gd name="T193" fmla="*/ T192 w 10553"/>
                  <a:gd name="T194" fmla="+- 0 5225 4719"/>
                  <a:gd name="T195" fmla="*/ 5225 h 1649"/>
                  <a:gd name="T196" fmla="+- 0 30000 19458"/>
                  <a:gd name="T197" fmla="*/ T196 w 10553"/>
                  <a:gd name="T198" fmla="+- 0 5155 4719"/>
                  <a:gd name="T199" fmla="*/ 5155 h 1649"/>
                  <a:gd name="T200" fmla="+- 0 29989 19458"/>
                  <a:gd name="T201" fmla="*/ T200 w 10553"/>
                  <a:gd name="T202" fmla="+- 0 5096 4719"/>
                  <a:gd name="T203" fmla="*/ 5096 h 1649"/>
                  <a:gd name="T204" fmla="+- 0 29937 19458"/>
                  <a:gd name="T205" fmla="*/ T204 w 10553"/>
                  <a:gd name="T206" fmla="+- 0 4969 4719"/>
                  <a:gd name="T207" fmla="*/ 4969 h 1649"/>
                  <a:gd name="T208" fmla="+- 0 29888 19458"/>
                  <a:gd name="T209" fmla="*/ T208 w 10553"/>
                  <a:gd name="T210" fmla="+- 0 4900 4719"/>
                  <a:gd name="T211" fmla="*/ 4900 h 1649"/>
                  <a:gd name="T212" fmla="+- 0 29830 19458"/>
                  <a:gd name="T213" fmla="*/ T212 w 10553"/>
                  <a:gd name="T214" fmla="+- 0 4841 4719"/>
                  <a:gd name="T215" fmla="*/ 4841 h 1649"/>
                  <a:gd name="T216" fmla="+- 0 29761 19458"/>
                  <a:gd name="T217" fmla="*/ T216 w 10553"/>
                  <a:gd name="T218" fmla="+- 0 4793 4719"/>
                  <a:gd name="T219" fmla="*/ 4793 h 1649"/>
                  <a:gd name="T220" fmla="+- 0 29684 19458"/>
                  <a:gd name="T221" fmla="*/ T220 w 10553"/>
                  <a:gd name="T222" fmla="+- 0 4757 4719"/>
                  <a:gd name="T223" fmla="*/ 4757 h 1649"/>
                  <a:gd name="T224" fmla="+- 0 29574 19458"/>
                  <a:gd name="T225" fmla="*/ T224 w 10553"/>
                  <a:gd name="T226" fmla="+- 0 4730 4719"/>
                  <a:gd name="T227" fmla="*/ 4730 h 1649"/>
                  <a:gd name="T228" fmla="+- 0 29505 19458"/>
                  <a:gd name="T229" fmla="*/ T228 w 10553"/>
                  <a:gd name="T230" fmla="+- 0 4723 4719"/>
                  <a:gd name="T231" fmla="*/ 4723 h 1649"/>
                  <a:gd name="T232" fmla="+- 0 29423 19458"/>
                  <a:gd name="T233" fmla="*/ T232 w 10553"/>
                  <a:gd name="T234" fmla="+- 0 4720 4719"/>
                  <a:gd name="T235" fmla="*/ 4720 h 1649"/>
                  <a:gd name="T236" fmla="+- 0 29329 19458"/>
                  <a:gd name="T237" fmla="*/ T236 w 10553"/>
                  <a:gd name="T238" fmla="+- 0 4719 4719"/>
                  <a:gd name="T239" fmla="*/ 4719 h 1649"/>
                  <a:gd name="T240" fmla="+- 0 29220 19458"/>
                  <a:gd name="T241" fmla="*/ T240 w 10553"/>
                  <a:gd name="T242" fmla="+- 0 4719 4719"/>
                  <a:gd name="T243" fmla="*/ 4719 h 1649"/>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 ang="0">
                    <a:pos x="T85" y="T87"/>
                  </a:cxn>
                  <a:cxn ang="0">
                    <a:pos x="T89" y="T91"/>
                  </a:cxn>
                  <a:cxn ang="0">
                    <a:pos x="T93" y="T95"/>
                  </a:cxn>
                  <a:cxn ang="0">
                    <a:pos x="T97" y="T99"/>
                  </a:cxn>
                  <a:cxn ang="0">
                    <a:pos x="T101" y="T103"/>
                  </a:cxn>
                  <a:cxn ang="0">
                    <a:pos x="T105" y="T107"/>
                  </a:cxn>
                  <a:cxn ang="0">
                    <a:pos x="T109" y="T111"/>
                  </a:cxn>
                  <a:cxn ang="0">
                    <a:pos x="T113" y="T115"/>
                  </a:cxn>
                  <a:cxn ang="0">
                    <a:pos x="T117" y="T119"/>
                  </a:cxn>
                  <a:cxn ang="0">
                    <a:pos x="T121" y="T123"/>
                  </a:cxn>
                  <a:cxn ang="0">
                    <a:pos x="T125" y="T127"/>
                  </a:cxn>
                  <a:cxn ang="0">
                    <a:pos x="T129" y="T131"/>
                  </a:cxn>
                  <a:cxn ang="0">
                    <a:pos x="T133" y="T135"/>
                  </a:cxn>
                  <a:cxn ang="0">
                    <a:pos x="T137" y="T139"/>
                  </a:cxn>
                  <a:cxn ang="0">
                    <a:pos x="T141" y="T143"/>
                  </a:cxn>
                  <a:cxn ang="0">
                    <a:pos x="T145" y="T147"/>
                  </a:cxn>
                  <a:cxn ang="0">
                    <a:pos x="T149" y="T151"/>
                  </a:cxn>
                  <a:cxn ang="0">
                    <a:pos x="T153" y="T155"/>
                  </a:cxn>
                  <a:cxn ang="0">
                    <a:pos x="T157" y="T159"/>
                  </a:cxn>
                  <a:cxn ang="0">
                    <a:pos x="T161" y="T163"/>
                  </a:cxn>
                  <a:cxn ang="0">
                    <a:pos x="T165" y="T167"/>
                  </a:cxn>
                  <a:cxn ang="0">
                    <a:pos x="T169" y="T171"/>
                  </a:cxn>
                  <a:cxn ang="0">
                    <a:pos x="T173" y="T175"/>
                  </a:cxn>
                  <a:cxn ang="0">
                    <a:pos x="T177" y="T179"/>
                  </a:cxn>
                  <a:cxn ang="0">
                    <a:pos x="T181" y="T183"/>
                  </a:cxn>
                  <a:cxn ang="0">
                    <a:pos x="T185" y="T187"/>
                  </a:cxn>
                  <a:cxn ang="0">
                    <a:pos x="T189" y="T191"/>
                  </a:cxn>
                  <a:cxn ang="0">
                    <a:pos x="T193" y="T195"/>
                  </a:cxn>
                  <a:cxn ang="0">
                    <a:pos x="T197" y="T199"/>
                  </a:cxn>
                  <a:cxn ang="0">
                    <a:pos x="T201" y="T203"/>
                  </a:cxn>
                  <a:cxn ang="0">
                    <a:pos x="T205" y="T207"/>
                  </a:cxn>
                  <a:cxn ang="0">
                    <a:pos x="T209" y="T211"/>
                  </a:cxn>
                  <a:cxn ang="0">
                    <a:pos x="T213" y="T215"/>
                  </a:cxn>
                  <a:cxn ang="0">
                    <a:pos x="T217" y="T219"/>
                  </a:cxn>
                  <a:cxn ang="0">
                    <a:pos x="T221" y="T223"/>
                  </a:cxn>
                  <a:cxn ang="0">
                    <a:pos x="T225" y="T227"/>
                  </a:cxn>
                  <a:cxn ang="0">
                    <a:pos x="T229" y="T231"/>
                  </a:cxn>
                  <a:cxn ang="0">
                    <a:pos x="T233" y="T235"/>
                  </a:cxn>
                  <a:cxn ang="0">
                    <a:pos x="T237" y="T239"/>
                  </a:cxn>
                  <a:cxn ang="0">
                    <a:pos x="T241" y="T243"/>
                  </a:cxn>
                </a:cxnLst>
                <a:rect l="0" t="0" r="r" b="b"/>
                <a:pathLst>
                  <a:path w="10553" h="1649">
                    <a:moveTo>
                      <a:pt x="9762" y="0"/>
                    </a:moveTo>
                    <a:lnTo>
                      <a:pt x="790" y="0"/>
                    </a:lnTo>
                    <a:lnTo>
                      <a:pt x="682" y="0"/>
                    </a:lnTo>
                    <a:lnTo>
                      <a:pt x="588" y="1"/>
                    </a:lnTo>
                    <a:lnTo>
                      <a:pt x="506" y="4"/>
                    </a:lnTo>
                    <a:lnTo>
                      <a:pt x="436" y="11"/>
                    </a:lnTo>
                    <a:lnTo>
                      <a:pt x="377" y="22"/>
                    </a:lnTo>
                    <a:lnTo>
                      <a:pt x="250" y="74"/>
                    </a:lnTo>
                    <a:lnTo>
                      <a:pt x="181" y="122"/>
                    </a:lnTo>
                    <a:lnTo>
                      <a:pt x="122" y="181"/>
                    </a:lnTo>
                    <a:lnTo>
                      <a:pt x="74" y="250"/>
                    </a:lnTo>
                    <a:lnTo>
                      <a:pt x="38" y="326"/>
                    </a:lnTo>
                    <a:lnTo>
                      <a:pt x="11" y="436"/>
                    </a:lnTo>
                    <a:lnTo>
                      <a:pt x="5" y="506"/>
                    </a:lnTo>
                    <a:lnTo>
                      <a:pt x="1" y="587"/>
                    </a:lnTo>
                    <a:lnTo>
                      <a:pt x="0" y="682"/>
                    </a:lnTo>
                    <a:lnTo>
                      <a:pt x="0" y="967"/>
                    </a:lnTo>
                    <a:lnTo>
                      <a:pt x="1" y="1061"/>
                    </a:lnTo>
                    <a:lnTo>
                      <a:pt x="5" y="1142"/>
                    </a:lnTo>
                    <a:lnTo>
                      <a:pt x="11" y="1212"/>
                    </a:lnTo>
                    <a:lnTo>
                      <a:pt x="22" y="1272"/>
                    </a:lnTo>
                    <a:lnTo>
                      <a:pt x="74" y="1399"/>
                    </a:lnTo>
                    <a:lnTo>
                      <a:pt x="122" y="1467"/>
                    </a:lnTo>
                    <a:lnTo>
                      <a:pt x="181" y="1526"/>
                    </a:lnTo>
                    <a:lnTo>
                      <a:pt x="250" y="1574"/>
                    </a:lnTo>
                    <a:lnTo>
                      <a:pt x="326" y="1610"/>
                    </a:lnTo>
                    <a:lnTo>
                      <a:pt x="436" y="1637"/>
                    </a:lnTo>
                    <a:lnTo>
                      <a:pt x="506" y="1644"/>
                    </a:lnTo>
                    <a:lnTo>
                      <a:pt x="588" y="1647"/>
                    </a:lnTo>
                    <a:lnTo>
                      <a:pt x="682" y="1648"/>
                    </a:lnTo>
                    <a:lnTo>
                      <a:pt x="790" y="1649"/>
                    </a:lnTo>
                    <a:lnTo>
                      <a:pt x="9762" y="1649"/>
                    </a:lnTo>
                    <a:lnTo>
                      <a:pt x="9871" y="1648"/>
                    </a:lnTo>
                    <a:lnTo>
                      <a:pt x="9965" y="1647"/>
                    </a:lnTo>
                    <a:lnTo>
                      <a:pt x="10047" y="1644"/>
                    </a:lnTo>
                    <a:lnTo>
                      <a:pt x="10116" y="1637"/>
                    </a:lnTo>
                    <a:lnTo>
                      <a:pt x="10176" y="1626"/>
                    </a:lnTo>
                    <a:lnTo>
                      <a:pt x="10303" y="1574"/>
                    </a:lnTo>
                    <a:lnTo>
                      <a:pt x="10372" y="1526"/>
                    </a:lnTo>
                    <a:lnTo>
                      <a:pt x="10430" y="1467"/>
                    </a:lnTo>
                    <a:lnTo>
                      <a:pt x="10479" y="1399"/>
                    </a:lnTo>
                    <a:lnTo>
                      <a:pt x="10514" y="1322"/>
                    </a:lnTo>
                    <a:lnTo>
                      <a:pt x="10542" y="1212"/>
                    </a:lnTo>
                    <a:lnTo>
                      <a:pt x="10548" y="1142"/>
                    </a:lnTo>
                    <a:lnTo>
                      <a:pt x="10552" y="1061"/>
                    </a:lnTo>
                    <a:lnTo>
                      <a:pt x="10553" y="967"/>
                    </a:lnTo>
                    <a:lnTo>
                      <a:pt x="10553" y="682"/>
                    </a:lnTo>
                    <a:lnTo>
                      <a:pt x="10552" y="587"/>
                    </a:lnTo>
                    <a:lnTo>
                      <a:pt x="10548" y="506"/>
                    </a:lnTo>
                    <a:lnTo>
                      <a:pt x="10542" y="436"/>
                    </a:lnTo>
                    <a:lnTo>
                      <a:pt x="10531" y="377"/>
                    </a:lnTo>
                    <a:lnTo>
                      <a:pt x="10479" y="250"/>
                    </a:lnTo>
                    <a:lnTo>
                      <a:pt x="10430" y="181"/>
                    </a:lnTo>
                    <a:lnTo>
                      <a:pt x="10372" y="122"/>
                    </a:lnTo>
                    <a:lnTo>
                      <a:pt x="10303" y="74"/>
                    </a:lnTo>
                    <a:lnTo>
                      <a:pt x="10226" y="38"/>
                    </a:lnTo>
                    <a:lnTo>
                      <a:pt x="10116" y="11"/>
                    </a:lnTo>
                    <a:lnTo>
                      <a:pt x="10047" y="4"/>
                    </a:lnTo>
                    <a:lnTo>
                      <a:pt x="9965" y="1"/>
                    </a:lnTo>
                    <a:lnTo>
                      <a:pt x="9871" y="0"/>
                    </a:lnTo>
                    <a:lnTo>
                      <a:pt x="9762" y="0"/>
                    </a:lnTo>
                    <a:close/>
                  </a:path>
                </a:pathLst>
              </a:custGeom>
              <a:solidFill>
                <a:srgbClr val="D5D5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AR"/>
              </a:p>
            </p:txBody>
          </p:sp>
          <p:sp>
            <p:nvSpPr>
              <p:cNvPr id="10" name="Text Box 4">
                <a:extLst>
                  <a:ext uri="{FF2B5EF4-FFF2-40B4-BE49-F238E27FC236}">
                    <a16:creationId xmlns:a16="http://schemas.microsoft.com/office/drawing/2014/main" id="{410B5385-26B0-44C2-AA4E-5B56899A1B3E}"/>
                  </a:ext>
                </a:extLst>
              </p:cNvPr>
              <p:cNvSpPr txBox="1">
                <a:spLocks noChangeArrowheads="1"/>
              </p:cNvSpPr>
              <p:nvPr/>
            </p:nvSpPr>
            <p:spPr bwMode="auto">
              <a:xfrm>
                <a:off x="19702" y="4770"/>
                <a:ext cx="12072" cy="1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882650" lvl="0" indent="0" algn="ctr" defTabSz="914400" rtl="0" eaLnBrk="0" fontAlgn="base" latinLnBrk="0" hangingPunct="0">
                  <a:lnSpc>
                    <a:spcPct val="100000"/>
                  </a:lnSpc>
                  <a:spcBef>
                    <a:spcPts val="1275"/>
                  </a:spcBef>
                  <a:spcAft>
                    <a:spcPts val="800"/>
                  </a:spcAft>
                  <a:buClrTx/>
                  <a:buSzTx/>
                  <a:buFontTx/>
                  <a:buNone/>
                  <a:tabLst/>
                </a:pPr>
                <a:r>
                  <a:rPr kumimoji="0" lang="es-AR" altLang="es-AR" sz="1700" i="0" u="none" strike="noStrike" cap="none" normalizeH="0" baseline="0" dirty="0" err="1">
                    <a:ln>
                      <a:noFill/>
                    </a:ln>
                    <a:solidFill>
                      <a:schemeClr val="tx1"/>
                    </a:solidFill>
                    <a:effectLst/>
                    <a:latin typeface="Calibri" panose="020F0502020204030204" pitchFamily="34" charset="0"/>
                  </a:rPr>
                  <a:t>Calculate</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the</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number</a:t>
                </a:r>
                <a:r>
                  <a:rPr kumimoji="0" lang="es-AR" altLang="es-AR" sz="1700" i="0" u="none" strike="noStrike" cap="none" normalizeH="0" baseline="0" dirty="0">
                    <a:ln>
                      <a:noFill/>
                    </a:ln>
                    <a:solidFill>
                      <a:schemeClr val="tx1"/>
                    </a:solidFill>
                    <a:effectLst/>
                    <a:latin typeface="Calibri" panose="020F0502020204030204" pitchFamily="34" charset="0"/>
                  </a:rPr>
                  <a:t> and </a:t>
                </a:r>
                <a:r>
                  <a:rPr kumimoji="0" lang="es-AR" altLang="es-AR" sz="1700" i="0" u="none" strike="noStrike" cap="none" normalizeH="0" baseline="0" dirty="0" err="1">
                    <a:ln>
                      <a:noFill/>
                    </a:ln>
                    <a:solidFill>
                      <a:schemeClr val="tx1"/>
                    </a:solidFill>
                    <a:effectLst/>
                    <a:latin typeface="Calibri" panose="020F0502020204030204" pitchFamily="34" charset="0"/>
                  </a:rPr>
                  <a:t>occurrence</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of</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each</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orbit</a:t>
                </a:r>
                <a:endParaRPr kumimoji="0" lang="es-AR" altLang="es-AR" sz="1700" i="0" u="none" strike="noStrike" cap="none" normalizeH="0" baseline="0" dirty="0">
                  <a:ln>
                    <a:noFill/>
                  </a:ln>
                  <a:solidFill>
                    <a:schemeClr val="tx1"/>
                  </a:solidFill>
                  <a:effectLst/>
                  <a:latin typeface="Arial" panose="020B0604020202020204" pitchFamily="34" charset="0"/>
                </a:endParaRPr>
              </a:p>
            </p:txBody>
          </p:sp>
        </p:grpSp>
        <p:pic>
          <p:nvPicPr>
            <p:cNvPr id="12" name="Imagen 11">
              <a:extLst>
                <a:ext uri="{FF2B5EF4-FFF2-40B4-BE49-F238E27FC236}">
                  <a16:creationId xmlns:a16="http://schemas.microsoft.com/office/drawing/2014/main" id="{E60ABFAE-F793-429F-8483-D27F5ACD535E}"/>
                </a:ext>
              </a:extLst>
            </p:cNvPr>
            <p:cNvPicPr>
              <a:picLocks noChangeAspect="1"/>
            </p:cNvPicPr>
            <p:nvPr/>
          </p:nvPicPr>
          <p:blipFill>
            <a:blip r:embed="rId4"/>
            <a:stretch>
              <a:fillRect/>
            </a:stretch>
          </p:blipFill>
          <p:spPr>
            <a:xfrm>
              <a:off x="7489351" y="3211257"/>
              <a:ext cx="4637303" cy="736706"/>
            </a:xfrm>
            <a:prstGeom prst="rect">
              <a:avLst/>
            </a:prstGeom>
          </p:spPr>
        </p:pic>
        <p:pic>
          <p:nvPicPr>
            <p:cNvPr id="14" name="Imagen 13">
              <a:extLst>
                <a:ext uri="{FF2B5EF4-FFF2-40B4-BE49-F238E27FC236}">
                  <a16:creationId xmlns:a16="http://schemas.microsoft.com/office/drawing/2014/main" id="{5792481F-C575-4D7F-B6E8-55F53C522D85}"/>
                </a:ext>
              </a:extLst>
            </p:cNvPr>
            <p:cNvPicPr>
              <a:picLocks noChangeAspect="1"/>
            </p:cNvPicPr>
            <p:nvPr/>
          </p:nvPicPr>
          <p:blipFill>
            <a:blip r:embed="rId5"/>
            <a:stretch>
              <a:fillRect/>
            </a:stretch>
          </p:blipFill>
          <p:spPr>
            <a:xfrm>
              <a:off x="7476683" y="4072926"/>
              <a:ext cx="4637303" cy="736706"/>
            </a:xfrm>
            <a:prstGeom prst="rect">
              <a:avLst/>
            </a:prstGeom>
          </p:spPr>
        </p:pic>
        <p:pic>
          <p:nvPicPr>
            <p:cNvPr id="16" name="Imagen 15">
              <a:extLst>
                <a:ext uri="{FF2B5EF4-FFF2-40B4-BE49-F238E27FC236}">
                  <a16:creationId xmlns:a16="http://schemas.microsoft.com/office/drawing/2014/main" id="{27D0BED4-53F8-444B-85C7-D36D3E03F744}"/>
                </a:ext>
              </a:extLst>
            </p:cNvPr>
            <p:cNvPicPr>
              <a:picLocks noChangeAspect="1"/>
            </p:cNvPicPr>
            <p:nvPr/>
          </p:nvPicPr>
          <p:blipFill>
            <a:blip r:embed="rId6"/>
            <a:stretch>
              <a:fillRect/>
            </a:stretch>
          </p:blipFill>
          <p:spPr>
            <a:xfrm>
              <a:off x="7476682" y="4934595"/>
              <a:ext cx="4637303" cy="736706"/>
            </a:xfrm>
            <a:prstGeom prst="rect">
              <a:avLst/>
            </a:prstGeom>
          </p:spPr>
        </p:pic>
      </p:grpSp>
      <p:sp>
        <p:nvSpPr>
          <p:cNvPr id="18" name="Text Placeholder 2">
            <a:extLst>
              <a:ext uri="{FF2B5EF4-FFF2-40B4-BE49-F238E27FC236}">
                <a16:creationId xmlns:a16="http://schemas.microsoft.com/office/drawing/2014/main" id="{65446DA5-A37B-4D94-913B-8659CC87C325}"/>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7"/>
              </a:rPr>
              <a:t>(Source code)</a:t>
            </a:r>
            <a:endParaRPr lang="en-US" dirty="0"/>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82795"/>
            <a:ext cx="9745589" cy="3619125"/>
          </a:xfrm>
          <a:prstGeom prst="rect">
            <a:avLst/>
          </a:prstGeom>
        </p:spPr>
        <p:txBody>
          <a:bodyPr lIns="91440" tIns="45720" rIns="91440" bIns="45720" anchor="t"/>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For the Exploratory Data Analysis, were plotted different charts, summarized as follows:</a:t>
            </a:r>
          </a:p>
          <a:p>
            <a:pPr>
              <a:lnSpc>
                <a:spcPct val="100000"/>
              </a:lnSpc>
              <a:spcBef>
                <a:spcPts val="1400"/>
              </a:spcBef>
            </a:pPr>
            <a:r>
              <a:rPr lang="en-US" sz="1700" dirty="0">
                <a:solidFill>
                  <a:schemeClr val="accent3">
                    <a:lumMod val="25000"/>
                  </a:schemeClr>
                </a:solidFill>
                <a:latin typeface="Abadi" panose="020B0604020104020204" pitchFamily="34" charset="0"/>
              </a:rPr>
              <a:t>Flight Number vs. Payload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Flight Number vs. Launch Site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Payload Mass (kg) vs. Launch Site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Orbit type vs. Class (bar chart)</a:t>
            </a:r>
          </a:p>
          <a:p>
            <a:pPr>
              <a:lnSpc>
                <a:spcPct val="100000"/>
              </a:lnSpc>
              <a:spcBef>
                <a:spcPts val="1400"/>
              </a:spcBef>
            </a:pPr>
            <a:r>
              <a:rPr lang="en-US" sz="1700" dirty="0">
                <a:solidFill>
                  <a:schemeClr val="accent3">
                    <a:lumMod val="25000"/>
                  </a:schemeClr>
                </a:solidFill>
                <a:latin typeface="Abadi" panose="020B0604020104020204" pitchFamily="34" charset="0"/>
              </a:rPr>
              <a:t>Flight number vs. Orbit type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Payload Mass (kg) vs. Orbit type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Launch Year vs. Success Rate (line plot)</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5400F408-E052-4EA2-92F7-07913CBC2F22}"/>
              </a:ext>
            </a:extLst>
          </p:cNvPr>
          <p:cNvSpPr txBox="1">
            <a:spLocks/>
          </p:cNvSpPr>
          <p:nvPr/>
        </p:nvSpPr>
        <p:spPr>
          <a:xfrm>
            <a:off x="770010" y="5201920"/>
            <a:ext cx="9969110" cy="100715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1600" dirty="0">
                <a:solidFill>
                  <a:schemeClr val="accent3">
                    <a:lumMod val="25000"/>
                  </a:schemeClr>
                </a:solidFill>
                <a:latin typeface="Abadi"/>
              </a:rPr>
              <a:t>The objective of those charts was to analyze different pair of variables in order to discover which features are actually related with the success or failure of a mission. Scatter plots were useful for a first sight analysis about relationship between variables. Bar charts show relationships measured values from different categories.</a:t>
            </a:r>
            <a:endParaRPr lang="en-US" sz="1600" dirty="0">
              <a:solidFill>
                <a:schemeClr val="accent3">
                  <a:lumMod val="25000"/>
                </a:schemeClr>
              </a:solidFill>
              <a:latin typeface="Abadi" panose="020B0604020104020204" pitchFamily="34" charset="0"/>
            </a:endParaRPr>
          </a:p>
        </p:txBody>
      </p:sp>
      <p:sp>
        <p:nvSpPr>
          <p:cNvPr id="7" name="Text Placeholder 2">
            <a:extLst>
              <a:ext uri="{FF2B5EF4-FFF2-40B4-BE49-F238E27FC236}">
                <a16:creationId xmlns:a16="http://schemas.microsoft.com/office/drawing/2014/main" id="{C9AA87C7-B208-4FAB-9186-2CD4E14ECC2E}"/>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83920" y="1806575"/>
            <a:ext cx="9631679" cy="3273425"/>
          </a:xfrm>
          <a:prstGeom prst="rect">
            <a:avLst/>
          </a:prstGeom>
        </p:spPr>
        <p:txBody>
          <a:bodyPr lIns="91440" tIns="45720" rIns="91440" bIns="45720" anchor="t"/>
          <a:lstStyle/>
          <a:p>
            <a:pPr marL="0" indent="0">
              <a:buNone/>
            </a:pPr>
            <a:r>
              <a:rPr lang="en-US" sz="2000" dirty="0">
                <a:latin typeface="Abadi" panose="020B0604020104020204" pitchFamily="34" charset="0"/>
              </a:rPr>
              <a:t>Queries performed in order to display:</a:t>
            </a:r>
          </a:p>
          <a:p>
            <a:pPr marL="342900" lvl="0" indent="-342900">
              <a:spcBef>
                <a:spcPts val="1155"/>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Names</a:t>
            </a:r>
            <a:r>
              <a:rPr lang="en-US" sz="2000" spc="-10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of</a:t>
            </a:r>
            <a:r>
              <a:rPr lang="en-US" sz="2000" spc="-7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unique</a:t>
            </a:r>
            <a:r>
              <a:rPr lang="en-US" sz="2000" spc="-12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launch</a:t>
            </a:r>
            <a:r>
              <a:rPr lang="en-US" sz="2000" spc="-10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sites</a:t>
            </a:r>
            <a:endParaRPr lang="es-AR" sz="2000" dirty="0">
              <a:effectLst/>
              <a:latin typeface="Abadi" panose="020B0604020104020204" pitchFamily="34" charset="0"/>
              <a:ea typeface="Tahoma" panose="020B0604030504040204" pitchFamily="34" charset="0"/>
            </a:endParaRPr>
          </a:p>
          <a:p>
            <a:pPr marL="342900" lvl="0" indent="-342900">
              <a:spcBef>
                <a:spcPts val="1150"/>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5</a:t>
            </a:r>
            <a:r>
              <a:rPr lang="en-US" sz="2000" spc="-8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records</a:t>
            </a:r>
            <a:r>
              <a:rPr lang="en-US" sz="2000" spc="-12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where</a:t>
            </a:r>
            <a:r>
              <a:rPr lang="en-US" sz="2000" spc="-9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launch</a:t>
            </a:r>
            <a:r>
              <a:rPr lang="en-US" sz="2000" spc="-8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site</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begins</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with</a:t>
            </a:r>
            <a:r>
              <a:rPr lang="en-US" sz="2000" spc="-8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‘CCA’</a:t>
            </a:r>
            <a:endParaRPr lang="es-AR" sz="2000" dirty="0">
              <a:effectLst/>
              <a:latin typeface="Abadi" panose="020B0604020104020204" pitchFamily="34" charset="0"/>
              <a:ea typeface="Tahoma" panose="020B0604030504040204" pitchFamily="34" charset="0"/>
            </a:endParaRPr>
          </a:p>
          <a:p>
            <a:pPr marL="342900" lvl="0" indent="-342900">
              <a:spcBef>
                <a:spcPts val="1155"/>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Total</a:t>
            </a:r>
            <a:r>
              <a:rPr lang="en-US" sz="2000" spc="-11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payload</a:t>
            </a:r>
            <a:r>
              <a:rPr lang="en-US" sz="2000" spc="-10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mass</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carried</a:t>
            </a:r>
            <a:r>
              <a:rPr lang="en-US" sz="2000" spc="-12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by</a:t>
            </a:r>
            <a:r>
              <a:rPr lang="en-US" sz="2000" spc="-12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boosters</a:t>
            </a:r>
            <a:r>
              <a:rPr lang="en-US" sz="2000" spc="-13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launched</a:t>
            </a:r>
            <a:r>
              <a:rPr lang="en-US" sz="2000" spc="-12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by</a:t>
            </a:r>
            <a:r>
              <a:rPr lang="en-US" sz="2000" spc="-10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NASA</a:t>
            </a:r>
            <a:r>
              <a:rPr lang="en-US" sz="2000" spc="-15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(CRS)</a:t>
            </a:r>
            <a:endParaRPr lang="es-AR" sz="2000" dirty="0">
              <a:effectLst/>
              <a:latin typeface="Abadi" panose="020B0604020104020204" pitchFamily="34" charset="0"/>
              <a:ea typeface="Tahoma" panose="020B0604030504040204" pitchFamily="34" charset="0"/>
            </a:endParaRPr>
          </a:p>
          <a:p>
            <a:pPr marL="342900" lvl="0" indent="-342900">
              <a:spcBef>
                <a:spcPts val="1150"/>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Average</a:t>
            </a:r>
            <a:r>
              <a:rPr lang="en-US" sz="2000" spc="-11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payload</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mass</a:t>
            </a:r>
            <a:r>
              <a:rPr lang="en-US" sz="2000" spc="-9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carried</a:t>
            </a:r>
            <a:r>
              <a:rPr lang="en-US" sz="2000" spc="-10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by</a:t>
            </a:r>
            <a:r>
              <a:rPr lang="en-US" sz="2000" spc="-11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booster</a:t>
            </a:r>
            <a:r>
              <a:rPr lang="en-US" sz="2000" spc="-12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version</a:t>
            </a:r>
            <a:r>
              <a:rPr lang="en-US" sz="2000" spc="-11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F9</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v1.1.</a:t>
            </a:r>
          </a:p>
          <a:p>
            <a:pPr marL="342900" lvl="0" indent="-342900">
              <a:spcBef>
                <a:spcPts val="1150"/>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The total number of successful and failed mission outcomes</a:t>
            </a:r>
          </a:p>
          <a:p>
            <a:pPr marL="342900" lvl="0" indent="-342900">
              <a:spcBef>
                <a:spcPts val="1150"/>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The failed landing outcomes in drone ship, their booster version and launch site names.</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7" name="Text Placeholder 2">
            <a:extLst>
              <a:ext uri="{FF2B5EF4-FFF2-40B4-BE49-F238E27FC236}">
                <a16:creationId xmlns:a16="http://schemas.microsoft.com/office/drawing/2014/main" id="{82169BF0-5E07-42BD-AA7B-11AC8ED86AE5}"/>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1553946"/>
          </a:xfrm>
          <a:prstGeom prst="rect">
            <a:avLst/>
          </a:prstGeom>
        </p:spPr>
        <p:txBody>
          <a:bodyPr>
            <a:normAutofit/>
          </a:bodyPr>
          <a:lstStyle/>
          <a:p>
            <a:pPr marL="0" indent="0" algn="just">
              <a:lnSpc>
                <a:spcPct val="100000"/>
              </a:lnSpc>
              <a:spcBef>
                <a:spcPts val="1400"/>
              </a:spcBef>
              <a:buNone/>
            </a:pPr>
            <a:r>
              <a:rPr lang="en-US" sz="2200" dirty="0">
                <a:solidFill>
                  <a:schemeClr val="accent3">
                    <a:lumMod val="25000"/>
                  </a:schemeClr>
                </a:solidFill>
                <a:latin typeface="Abadi" panose="020B0604020104020204" pitchFamily="34" charset="0"/>
              </a:rPr>
              <a:t>There were added to the interactive map: labeled circles in launch sites, colored markers for successful (green) and unsuccessful (red) lunches, and lines, labeled with the length of it, indicating distances between different places and launch sites. This way, it is easier to analyze where the most of successful launches occurred.</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10" name="Imagen 9">
            <a:extLst>
              <a:ext uri="{FF2B5EF4-FFF2-40B4-BE49-F238E27FC236}">
                <a16:creationId xmlns:a16="http://schemas.microsoft.com/office/drawing/2014/main" id="{545A8A01-D920-461E-83E7-36E795228561}"/>
              </a:ext>
            </a:extLst>
          </p:cNvPr>
          <p:cNvPicPr>
            <a:picLocks noChangeAspect="1"/>
          </p:cNvPicPr>
          <p:nvPr/>
        </p:nvPicPr>
        <p:blipFill>
          <a:blip r:embed="rId3"/>
          <a:stretch>
            <a:fillRect/>
          </a:stretch>
        </p:blipFill>
        <p:spPr>
          <a:xfrm>
            <a:off x="2783538" y="3429000"/>
            <a:ext cx="6624924" cy="2751798"/>
          </a:xfrm>
          <a:prstGeom prst="rect">
            <a:avLst/>
          </a:prstGeom>
        </p:spPr>
      </p:pic>
      <p:sp>
        <p:nvSpPr>
          <p:cNvPr id="7" name="Text Placeholder 2">
            <a:extLst>
              <a:ext uri="{FF2B5EF4-FFF2-40B4-BE49-F238E27FC236}">
                <a16:creationId xmlns:a16="http://schemas.microsoft.com/office/drawing/2014/main" id="{C3856B3B-931E-47A2-BBD6-5F7AFE63623C}"/>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4"/>
              </a:rPr>
              <a:t>(Source code)</a:t>
            </a:r>
            <a:endParaRPr lang="en-US" dirty="0"/>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44846"/>
            <a:ext cx="4421750" cy="4166674"/>
          </a:xfrm>
          <a:prstGeom prst="rect">
            <a:avLst/>
          </a:prstGeom>
        </p:spPr>
        <p:txBody>
          <a:bodyPr vert="horz" lIns="91440" tIns="45720" rIns="91440" bIns="45720" rtlCol="0" anchor="t">
            <a:normAutofit fontScale="85000" lnSpcReduction="20000"/>
          </a:bodyPr>
          <a:lstStyle/>
          <a:p>
            <a:pPr marL="0" indent="0">
              <a:spcBef>
                <a:spcPts val="455"/>
              </a:spcBef>
              <a:buNone/>
            </a:pPr>
            <a:r>
              <a:rPr lang="en-US" sz="2200" dirty="0">
                <a:effectLst/>
                <a:latin typeface="Abadi" panose="020B0604020104020204" pitchFamily="34" charset="0"/>
                <a:ea typeface="Tahoma" panose="020B0604030504040204" pitchFamily="34" charset="0"/>
              </a:rPr>
              <a:t>There were made:</a:t>
            </a:r>
          </a:p>
          <a:p>
            <a:pPr marL="0" indent="0" algn="just">
              <a:spcBef>
                <a:spcPts val="455"/>
              </a:spcBef>
              <a:buNone/>
            </a:pPr>
            <a:endParaRPr lang="en-US" sz="2400" dirty="0">
              <a:effectLst/>
              <a:latin typeface="Abadi" panose="020B0604020104020204" pitchFamily="34" charset="0"/>
              <a:ea typeface="Tahoma" panose="020B0604030504040204" pitchFamily="34" charset="0"/>
            </a:endParaRPr>
          </a:p>
          <a:p>
            <a:pPr marL="139700" algn="just">
              <a:spcBef>
                <a:spcPts val="455"/>
              </a:spcBef>
            </a:pPr>
            <a:r>
              <a:rPr lang="en-US" sz="2000" b="1" dirty="0">
                <a:effectLst/>
                <a:latin typeface="Abadi" panose="020B0604020104020204" pitchFamily="34" charset="0"/>
                <a:ea typeface="Tahoma" panose="020B0604030504040204" pitchFamily="34" charset="0"/>
              </a:rPr>
              <a:t>Dropdown</a:t>
            </a:r>
            <a:r>
              <a:rPr lang="en-US" sz="2000" b="1" spc="5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List</a:t>
            </a:r>
            <a:r>
              <a:rPr lang="en-US" sz="2000" b="1" spc="2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with</a:t>
            </a:r>
            <a:r>
              <a:rPr lang="en-US" sz="2000" b="1" spc="4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Launch</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Sites</a:t>
            </a:r>
            <a:endParaRPr lang="es-AR" sz="2000" b="1" dirty="0">
              <a:latin typeface="Abadi" panose="020B0604020104020204" pitchFamily="34" charset="0"/>
              <a:ea typeface="Tahoma" panose="020B0604030504040204" pitchFamily="34" charset="0"/>
            </a:endParaRPr>
          </a:p>
          <a:p>
            <a:pPr marL="0" indent="0" algn="just">
              <a:spcBef>
                <a:spcPts val="455"/>
              </a:spcBef>
              <a:buNone/>
            </a:pPr>
            <a:r>
              <a:rPr lang="en-US" sz="1800" spc="-5" dirty="0">
                <a:effectLst/>
                <a:latin typeface="Abadi" panose="020B0604020104020204" pitchFamily="34" charset="0"/>
                <a:ea typeface="Tahoma" panose="020B0604030504040204" pitchFamily="34" charset="0"/>
              </a:rPr>
              <a:t>Allow</a:t>
            </a:r>
            <a:r>
              <a:rPr lang="en-US" sz="1800" spc="-120"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user</a:t>
            </a:r>
            <a:r>
              <a:rPr lang="en-US" sz="1800" spc="-12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to</a:t>
            </a:r>
            <a:r>
              <a:rPr lang="en-US" sz="1800" spc="-120"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select</a:t>
            </a:r>
            <a:r>
              <a:rPr lang="en-US" sz="1800" spc="-13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all</a:t>
            </a:r>
            <a:r>
              <a:rPr lang="en-US" sz="1800" spc="-10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launch</a:t>
            </a:r>
            <a:r>
              <a:rPr lang="en-US" sz="1800" spc="-12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sites</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or</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certain</a:t>
            </a:r>
            <a:r>
              <a:rPr lang="en-US" sz="1800" spc="-14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launch</a:t>
            </a:r>
            <a:r>
              <a:rPr lang="en-US" sz="1800" spc="-13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site</a:t>
            </a:r>
          </a:p>
          <a:p>
            <a:pPr marL="0" indent="0" algn="just">
              <a:spcBef>
                <a:spcPts val="455"/>
              </a:spcBef>
              <a:buNone/>
            </a:pPr>
            <a:endParaRPr lang="es-AR" sz="2000" dirty="0">
              <a:effectLst/>
              <a:latin typeface="Abadi" panose="020B0604020104020204" pitchFamily="34" charset="0"/>
              <a:ea typeface="Tahoma" panose="020B0604030504040204" pitchFamily="34" charset="0"/>
            </a:endParaRPr>
          </a:p>
          <a:p>
            <a:pPr marL="139700" algn="just">
              <a:spcBef>
                <a:spcPts val="455"/>
              </a:spcBef>
            </a:pPr>
            <a:r>
              <a:rPr lang="en-US" sz="2000" b="1" dirty="0">
                <a:effectLst/>
                <a:latin typeface="Abadi" panose="020B0604020104020204" pitchFamily="34" charset="0"/>
                <a:ea typeface="Tahoma" panose="020B0604030504040204" pitchFamily="34" charset="0"/>
              </a:rPr>
              <a:t>Pie</a:t>
            </a:r>
            <a:r>
              <a:rPr lang="en-US" sz="2000" b="1" spc="2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Chart</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Showing</a:t>
            </a:r>
            <a:r>
              <a:rPr lang="en-US" sz="2000" b="1" spc="1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Successful</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Launches</a:t>
            </a:r>
            <a:endParaRPr lang="es-AR" sz="2000" b="1" dirty="0">
              <a:latin typeface="Abadi" panose="020B0604020104020204" pitchFamily="34" charset="0"/>
              <a:ea typeface="Tahoma" panose="020B0604030504040204" pitchFamily="34" charset="0"/>
            </a:endParaRPr>
          </a:p>
          <a:p>
            <a:pPr marL="0" indent="0" algn="just">
              <a:spcBef>
                <a:spcPts val="455"/>
              </a:spcBef>
              <a:buNone/>
            </a:pPr>
            <a:r>
              <a:rPr lang="en-US" sz="1800" spc="-5" dirty="0">
                <a:effectLst/>
                <a:latin typeface="Abadi" panose="020B0604020104020204" pitchFamily="34" charset="0"/>
                <a:ea typeface="Tahoma" panose="020B0604030504040204" pitchFamily="34" charset="0"/>
              </a:rPr>
              <a:t>Allow</a:t>
            </a:r>
            <a:r>
              <a:rPr lang="en-US" sz="1800" spc="-120"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user</a:t>
            </a:r>
            <a:r>
              <a:rPr lang="en-US" sz="1800" spc="-12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to</a:t>
            </a:r>
            <a:r>
              <a:rPr lang="en-US" sz="1800" spc="-11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see</a:t>
            </a:r>
            <a:r>
              <a:rPr lang="en-US" sz="1800" spc="-12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successful</a:t>
            </a:r>
            <a:r>
              <a:rPr lang="en-US" sz="1800" spc="-14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and</a:t>
            </a:r>
            <a:r>
              <a:rPr lang="en-US" sz="1800" spc="-12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failed</a:t>
            </a:r>
            <a:r>
              <a:rPr lang="en-US" sz="1800" spc="-14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launches</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as</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a:t>
            </a:r>
            <a:r>
              <a:rPr lang="en-US" sz="1800" spc="-11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percent</a:t>
            </a:r>
            <a:r>
              <a:rPr lang="en-US" sz="1800" spc="-13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of</a:t>
            </a:r>
            <a:r>
              <a:rPr lang="en-US" sz="1800" spc="-8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the</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total</a:t>
            </a:r>
          </a:p>
          <a:p>
            <a:pPr marL="0" indent="0" algn="just">
              <a:spcBef>
                <a:spcPts val="455"/>
              </a:spcBef>
              <a:buNone/>
            </a:pPr>
            <a:endParaRPr lang="es-AR" sz="2000" dirty="0">
              <a:latin typeface="Abadi" panose="020B0604020104020204" pitchFamily="34" charset="0"/>
              <a:ea typeface="Tahoma" panose="020B0604030504040204" pitchFamily="34" charset="0"/>
            </a:endParaRPr>
          </a:p>
          <a:p>
            <a:pPr marL="139700" algn="just">
              <a:spcBef>
                <a:spcPts val="455"/>
              </a:spcBef>
            </a:pPr>
            <a:r>
              <a:rPr lang="en-US" sz="2000" b="1" dirty="0">
                <a:effectLst/>
                <a:latin typeface="Abadi" panose="020B0604020104020204" pitchFamily="34" charset="0"/>
                <a:ea typeface="Tahoma" panose="020B0604030504040204" pitchFamily="34" charset="0"/>
              </a:rPr>
              <a:t>Slider</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of</a:t>
            </a:r>
            <a:r>
              <a:rPr lang="en-US" sz="2000" b="1" spc="1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Payload</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Mass</a:t>
            </a:r>
            <a:r>
              <a:rPr lang="en-US" sz="2000" b="1" spc="5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Range</a:t>
            </a:r>
            <a:endParaRPr lang="es-AR" sz="2000" b="1" dirty="0">
              <a:latin typeface="Abadi" panose="020B0604020104020204" pitchFamily="34" charset="0"/>
              <a:ea typeface="Tahoma" panose="020B0604030504040204" pitchFamily="34" charset="0"/>
            </a:endParaRPr>
          </a:p>
          <a:p>
            <a:pPr marL="0" indent="0" algn="just">
              <a:spcBef>
                <a:spcPts val="455"/>
              </a:spcBef>
              <a:buNone/>
            </a:pPr>
            <a:r>
              <a:rPr lang="en-US" sz="1800" dirty="0">
                <a:effectLst/>
                <a:latin typeface="Abadi" panose="020B0604020104020204" pitchFamily="34" charset="0"/>
                <a:ea typeface="Tahoma" panose="020B0604030504040204" pitchFamily="34" charset="0"/>
              </a:rPr>
              <a:t>Allow</a:t>
            </a:r>
            <a:r>
              <a:rPr lang="en-US" sz="1800" spc="-10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user</a:t>
            </a:r>
            <a:r>
              <a:rPr lang="en-US" sz="1800" spc="-11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to</a:t>
            </a:r>
            <a:r>
              <a:rPr lang="en-US" sz="1800" spc="-10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select</a:t>
            </a:r>
            <a:r>
              <a:rPr lang="en-US" sz="1800" spc="-12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payload</a:t>
            </a:r>
            <a:r>
              <a:rPr lang="en-US" sz="1800" spc="-8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mass</a:t>
            </a:r>
            <a:r>
              <a:rPr lang="en-US" sz="1800" spc="-8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range</a:t>
            </a:r>
          </a:p>
          <a:p>
            <a:pPr marL="0" indent="0" algn="just">
              <a:spcBef>
                <a:spcPts val="455"/>
              </a:spcBef>
              <a:buNone/>
            </a:pPr>
            <a:endParaRPr lang="es-AR" sz="2000" dirty="0">
              <a:latin typeface="Abadi" panose="020B0604020104020204" pitchFamily="34" charset="0"/>
              <a:ea typeface="Tahoma" panose="020B0604030504040204" pitchFamily="34" charset="0"/>
            </a:endParaRPr>
          </a:p>
          <a:p>
            <a:pPr marL="139700" algn="just">
              <a:spcBef>
                <a:spcPts val="455"/>
              </a:spcBef>
            </a:pPr>
            <a:r>
              <a:rPr lang="en-US" sz="2000" b="1" dirty="0">
                <a:effectLst/>
                <a:latin typeface="Abadi" panose="020B0604020104020204" pitchFamily="34" charset="0"/>
                <a:ea typeface="Tahoma" panose="020B0604030504040204" pitchFamily="34" charset="0"/>
              </a:rPr>
              <a:t>Scatter</a:t>
            </a:r>
            <a:r>
              <a:rPr lang="en-US" sz="2000" b="1" spc="-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Chart</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Showing</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Payload</a:t>
            </a:r>
            <a:r>
              <a:rPr lang="en-US" sz="2000" b="1" spc="-1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Mass</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vs.</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Success</a:t>
            </a:r>
            <a:r>
              <a:rPr lang="en-US" sz="2000" b="1" spc="1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Rate by</a:t>
            </a:r>
            <a:r>
              <a:rPr lang="en-US" sz="2000" b="1" spc="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Booster</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Version</a:t>
            </a:r>
            <a:endParaRPr lang="es-AR" sz="2000" b="1" dirty="0">
              <a:latin typeface="Abadi" panose="020B0604020104020204" pitchFamily="34" charset="0"/>
              <a:ea typeface="Tahoma" panose="020B0604030504040204" pitchFamily="34" charset="0"/>
            </a:endParaRPr>
          </a:p>
          <a:p>
            <a:pPr marL="0" indent="0" algn="just">
              <a:spcBef>
                <a:spcPts val="455"/>
              </a:spcBef>
              <a:buNone/>
            </a:pPr>
            <a:r>
              <a:rPr lang="en-US" sz="1800" dirty="0">
                <a:effectLst/>
                <a:latin typeface="Abadi" panose="020B0604020104020204" pitchFamily="34" charset="0"/>
                <a:ea typeface="Tahoma" panose="020B0604030504040204" pitchFamily="34" charset="0"/>
              </a:rPr>
              <a:t>Allow</a:t>
            </a:r>
            <a:r>
              <a:rPr lang="en-US" sz="1800" spc="-10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user</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to</a:t>
            </a:r>
            <a:r>
              <a:rPr lang="en-US" sz="1800" spc="-10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see</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the</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correlation</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between</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Payload</a:t>
            </a:r>
            <a:r>
              <a:rPr lang="en-US" sz="1800" spc="-9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and</a:t>
            </a:r>
            <a:r>
              <a:rPr lang="en-US" sz="1800" spc="-10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Launch</a:t>
            </a:r>
            <a:r>
              <a:rPr lang="en-US" sz="1800" spc="-13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Success</a:t>
            </a:r>
            <a:endParaRPr lang="en-US" sz="18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8" name="Imagen 7">
            <a:extLst>
              <a:ext uri="{FF2B5EF4-FFF2-40B4-BE49-F238E27FC236}">
                <a16:creationId xmlns:a16="http://schemas.microsoft.com/office/drawing/2014/main" id="{98009DC4-9BDC-42D4-B52A-D322817D10A3}"/>
              </a:ext>
            </a:extLst>
          </p:cNvPr>
          <p:cNvPicPr>
            <a:picLocks noChangeAspect="1"/>
          </p:cNvPicPr>
          <p:nvPr/>
        </p:nvPicPr>
        <p:blipFill>
          <a:blip r:embed="rId3"/>
          <a:stretch>
            <a:fillRect/>
          </a:stretch>
        </p:blipFill>
        <p:spPr>
          <a:xfrm>
            <a:off x="5325989" y="1973764"/>
            <a:ext cx="6096000" cy="2910472"/>
          </a:xfrm>
          <a:prstGeom prst="rect">
            <a:avLst/>
          </a:prstGeom>
        </p:spPr>
      </p:pic>
      <p:sp>
        <p:nvSpPr>
          <p:cNvPr id="7" name="Text Placeholder 2">
            <a:extLst>
              <a:ext uri="{FF2B5EF4-FFF2-40B4-BE49-F238E27FC236}">
                <a16:creationId xmlns:a16="http://schemas.microsoft.com/office/drawing/2014/main" id="{1EF6E47D-DA0D-465D-A14E-0038EF9005A9}"/>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4"/>
              </a:rPr>
              <a:t>(Source code)</a:t>
            </a:r>
            <a:endParaRPr lang="en-US" dirty="0"/>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24000"/>
            <a:ext cx="10040230" cy="4714239"/>
          </a:xfrm>
          <a:prstGeom prst="rect">
            <a:avLst/>
          </a:prstGeom>
        </p:spPr>
        <p:txBody>
          <a:bodyPr>
            <a:normAutofit/>
          </a:bodyPr>
          <a:lstStyle/>
          <a:p>
            <a:pPr marL="0" indent="0" algn="just">
              <a:lnSpc>
                <a:spcPct val="100000"/>
              </a:lnSpc>
              <a:spcBef>
                <a:spcPts val="1400"/>
              </a:spcBef>
              <a:buNone/>
            </a:pPr>
            <a:r>
              <a:rPr lang="en-US" sz="2200" dirty="0">
                <a:solidFill>
                  <a:schemeClr val="accent3">
                    <a:lumMod val="25000"/>
                  </a:schemeClr>
                </a:solidFill>
                <a:latin typeface="Abadi" panose="020B0604020104020204" pitchFamily="34" charset="0"/>
              </a:rPr>
              <a:t>The tools used were:</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Create</a:t>
            </a:r>
            <a:r>
              <a:rPr lang="en-US" sz="1800" dirty="0">
                <a:solidFill>
                  <a:schemeClr val="accent3">
                    <a:lumMod val="25000"/>
                  </a:schemeClr>
                </a:solidFill>
                <a:latin typeface="Abadi" panose="020B0604020104020204" pitchFamily="34" charset="0"/>
              </a:rPr>
              <a:t> NumPy array from the Class column</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Standardize</a:t>
            </a:r>
            <a:r>
              <a:rPr lang="en-US" sz="1800" dirty="0">
                <a:solidFill>
                  <a:schemeClr val="accent3">
                    <a:lumMod val="25000"/>
                  </a:schemeClr>
                </a:solidFill>
                <a:latin typeface="Abadi" panose="020B0604020104020204" pitchFamily="34" charset="0"/>
              </a:rPr>
              <a:t> the data with </a:t>
            </a:r>
            <a:r>
              <a:rPr lang="en-US" sz="1800" dirty="0" err="1">
                <a:solidFill>
                  <a:schemeClr val="accent3">
                    <a:lumMod val="25000"/>
                  </a:schemeClr>
                </a:solidFill>
                <a:latin typeface="Abadi" panose="020B0604020104020204" pitchFamily="34" charset="0"/>
              </a:rPr>
              <a:t>StandardScaler</a:t>
            </a:r>
            <a:r>
              <a:rPr lang="en-US" sz="1800" dirty="0">
                <a:solidFill>
                  <a:schemeClr val="accent3">
                    <a:lumMod val="25000"/>
                  </a:schemeClr>
                </a:solidFill>
                <a:latin typeface="Abadi" panose="020B0604020104020204" pitchFamily="34" charset="0"/>
              </a:rPr>
              <a:t>. Fit and transform the data.</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Split</a:t>
            </a:r>
            <a:r>
              <a:rPr lang="en-US" sz="1800" dirty="0">
                <a:solidFill>
                  <a:schemeClr val="accent3">
                    <a:lumMod val="25000"/>
                  </a:schemeClr>
                </a:solidFill>
                <a:latin typeface="Abadi" panose="020B0604020104020204" pitchFamily="34" charset="0"/>
              </a:rPr>
              <a:t> the data using </a:t>
            </a:r>
            <a:r>
              <a:rPr lang="en-US" sz="1800" dirty="0" err="1">
                <a:solidFill>
                  <a:schemeClr val="accent3">
                    <a:lumMod val="25000"/>
                  </a:schemeClr>
                </a:solidFill>
                <a:latin typeface="Abadi" panose="020B0604020104020204" pitchFamily="34" charset="0"/>
              </a:rPr>
              <a:t>train_test_split</a:t>
            </a:r>
            <a:r>
              <a:rPr lang="en-US" sz="1800" dirty="0">
                <a:solidFill>
                  <a:schemeClr val="accent3">
                    <a:lumMod val="25000"/>
                  </a:schemeClr>
                </a:solidFill>
                <a:latin typeface="Abadi" panose="020B0604020104020204" pitchFamily="34" charset="0"/>
              </a:rPr>
              <a:t>()</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Create</a:t>
            </a:r>
            <a:r>
              <a:rPr lang="en-US" sz="1800" dirty="0">
                <a:solidFill>
                  <a:schemeClr val="accent3">
                    <a:lumMod val="25000"/>
                  </a:schemeClr>
                </a:solidFill>
                <a:latin typeface="Abadi" panose="020B0604020104020204" pitchFamily="34" charset="0"/>
              </a:rPr>
              <a:t> a </a:t>
            </a:r>
            <a:r>
              <a:rPr lang="en-US" sz="1800" dirty="0" err="1">
                <a:solidFill>
                  <a:schemeClr val="accent3">
                    <a:lumMod val="25000"/>
                  </a:schemeClr>
                </a:solidFill>
                <a:latin typeface="Abadi" panose="020B0604020104020204" pitchFamily="34" charset="0"/>
              </a:rPr>
              <a:t>GridSearchCV</a:t>
            </a:r>
            <a:r>
              <a:rPr lang="en-US" sz="1800" dirty="0">
                <a:solidFill>
                  <a:schemeClr val="accent3">
                    <a:lumMod val="25000"/>
                  </a:schemeClr>
                </a:solidFill>
                <a:latin typeface="Abadi" panose="020B0604020104020204" pitchFamily="34" charset="0"/>
              </a:rPr>
              <a:t> object with cv=10 for parameter optimization</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Apply</a:t>
            </a:r>
            <a:r>
              <a:rPr lang="en-US" sz="1800" dirty="0">
                <a:solidFill>
                  <a:schemeClr val="accent3">
                    <a:lumMod val="25000"/>
                  </a:schemeClr>
                </a:solidFill>
                <a:latin typeface="Abadi" panose="020B0604020104020204" pitchFamily="34" charset="0"/>
              </a:rPr>
              <a:t> </a:t>
            </a:r>
            <a:r>
              <a:rPr lang="en-US" sz="1800" dirty="0" err="1">
                <a:solidFill>
                  <a:schemeClr val="accent3">
                    <a:lumMod val="25000"/>
                  </a:schemeClr>
                </a:solidFill>
                <a:latin typeface="Abadi" panose="020B0604020104020204" pitchFamily="34" charset="0"/>
              </a:rPr>
              <a:t>GridSearchCV</a:t>
            </a:r>
            <a:r>
              <a:rPr lang="en-US" sz="1800" dirty="0">
                <a:solidFill>
                  <a:schemeClr val="accent3">
                    <a:lumMod val="25000"/>
                  </a:schemeClr>
                </a:solidFill>
                <a:latin typeface="Abadi" panose="020B0604020104020204" pitchFamily="34" charset="0"/>
              </a:rPr>
              <a:t> on different algorithms: Logistic Regression (</a:t>
            </a:r>
            <a:r>
              <a:rPr lang="en-US" sz="1800" i="1" dirty="0" err="1">
                <a:solidFill>
                  <a:schemeClr val="accent3">
                    <a:lumMod val="25000"/>
                  </a:schemeClr>
                </a:solidFill>
                <a:latin typeface="Abadi" panose="020B0604020104020204" pitchFamily="34" charset="0"/>
              </a:rPr>
              <a:t>LogisticRegression</a:t>
            </a:r>
            <a:r>
              <a:rPr lang="en-US" sz="1800" i="1" dirty="0">
                <a:solidFill>
                  <a:schemeClr val="accent3">
                    <a:lumMod val="25000"/>
                  </a:schemeClr>
                </a:solidFill>
                <a:latin typeface="Abadi" panose="020B0604020104020204" pitchFamily="34" charset="0"/>
              </a:rPr>
              <a:t>()</a:t>
            </a:r>
            <a:r>
              <a:rPr lang="en-US" sz="1800" dirty="0">
                <a:solidFill>
                  <a:schemeClr val="accent3">
                    <a:lumMod val="25000"/>
                  </a:schemeClr>
                </a:solidFill>
                <a:latin typeface="Abadi" panose="020B0604020104020204" pitchFamily="34" charset="0"/>
              </a:rPr>
              <a:t>), Support Vector Machine (</a:t>
            </a:r>
            <a:r>
              <a:rPr lang="en-US" sz="1800" i="1" dirty="0">
                <a:solidFill>
                  <a:schemeClr val="accent3">
                    <a:lumMod val="25000"/>
                  </a:schemeClr>
                </a:solidFill>
                <a:latin typeface="Abadi" panose="020B0604020104020204" pitchFamily="34" charset="0"/>
              </a:rPr>
              <a:t>SVC()</a:t>
            </a:r>
            <a:r>
              <a:rPr lang="en-US" sz="1800" dirty="0">
                <a:solidFill>
                  <a:schemeClr val="accent3">
                    <a:lumMod val="25000"/>
                  </a:schemeClr>
                </a:solidFill>
                <a:latin typeface="Abadi" panose="020B0604020104020204" pitchFamily="34" charset="0"/>
              </a:rPr>
              <a:t>), Decision Tree (</a:t>
            </a:r>
            <a:r>
              <a:rPr lang="en-US" sz="1800" i="1" dirty="0" err="1">
                <a:solidFill>
                  <a:schemeClr val="accent3">
                    <a:lumMod val="25000"/>
                  </a:schemeClr>
                </a:solidFill>
                <a:latin typeface="Abadi" panose="020B0604020104020204" pitchFamily="34" charset="0"/>
              </a:rPr>
              <a:t>DecisionTreeClassifier</a:t>
            </a:r>
            <a:r>
              <a:rPr lang="en-US" sz="1800" i="1" dirty="0">
                <a:solidFill>
                  <a:schemeClr val="accent3">
                    <a:lumMod val="25000"/>
                  </a:schemeClr>
                </a:solidFill>
                <a:latin typeface="Abadi" panose="020B0604020104020204" pitchFamily="34" charset="0"/>
              </a:rPr>
              <a:t>()</a:t>
            </a:r>
            <a:r>
              <a:rPr lang="en-US" sz="1800" dirty="0">
                <a:solidFill>
                  <a:schemeClr val="accent3">
                    <a:lumMod val="25000"/>
                  </a:schemeClr>
                </a:solidFill>
                <a:latin typeface="Abadi" panose="020B0604020104020204" pitchFamily="34" charset="0"/>
              </a:rPr>
              <a:t>), K-Nearest Neighbor (</a:t>
            </a:r>
            <a:r>
              <a:rPr lang="en-US" sz="1800" i="1" dirty="0" err="1">
                <a:solidFill>
                  <a:schemeClr val="accent3">
                    <a:lumMod val="25000"/>
                  </a:schemeClr>
                </a:solidFill>
                <a:latin typeface="Abadi" panose="020B0604020104020204" pitchFamily="34" charset="0"/>
              </a:rPr>
              <a:t>KNeighborsClassifier</a:t>
            </a:r>
            <a:r>
              <a:rPr lang="en-US" sz="1800" i="1" dirty="0">
                <a:solidFill>
                  <a:schemeClr val="accent3">
                    <a:lumMod val="25000"/>
                  </a:schemeClr>
                </a:solidFill>
                <a:latin typeface="Abadi" panose="020B0604020104020204" pitchFamily="34" charset="0"/>
              </a:rPr>
              <a:t>()</a:t>
            </a:r>
            <a:r>
              <a:rPr lang="en-US" sz="1800" dirty="0">
                <a:solidFill>
                  <a:schemeClr val="accent3">
                    <a:lumMod val="25000"/>
                  </a:schemeClr>
                </a:solidFill>
                <a:latin typeface="Abadi" panose="020B0604020104020204" pitchFamily="34" charset="0"/>
              </a:rPr>
              <a:t>)</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Calculate</a:t>
            </a:r>
            <a:r>
              <a:rPr lang="en-US" sz="1800" dirty="0">
                <a:solidFill>
                  <a:schemeClr val="accent3">
                    <a:lumMod val="25000"/>
                  </a:schemeClr>
                </a:solidFill>
                <a:latin typeface="Abadi" panose="020B0604020104020204" pitchFamily="34" charset="0"/>
              </a:rPr>
              <a:t> accuracy on the test data using .score() for all models</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Assess</a:t>
            </a:r>
            <a:r>
              <a:rPr lang="en-US" sz="1800" dirty="0">
                <a:solidFill>
                  <a:schemeClr val="accent3">
                    <a:lumMod val="25000"/>
                  </a:schemeClr>
                </a:solidFill>
                <a:latin typeface="Abadi" panose="020B0604020104020204" pitchFamily="34" charset="0"/>
              </a:rPr>
              <a:t> the confusion matrix for all models</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Identify</a:t>
            </a:r>
            <a:r>
              <a:rPr lang="en-US" sz="1800" dirty="0">
                <a:solidFill>
                  <a:schemeClr val="accent3">
                    <a:lumMod val="25000"/>
                  </a:schemeClr>
                </a:solidFill>
                <a:latin typeface="Abadi" panose="020B0604020104020204" pitchFamily="34" charset="0"/>
              </a:rPr>
              <a:t> the best model using </a:t>
            </a:r>
            <a:r>
              <a:rPr lang="en-US" sz="1800" dirty="0" err="1">
                <a:solidFill>
                  <a:schemeClr val="accent3">
                    <a:lumMod val="25000"/>
                  </a:schemeClr>
                </a:solidFill>
                <a:latin typeface="Abadi" panose="020B0604020104020204" pitchFamily="34" charset="0"/>
              </a:rPr>
              <a:t>Jaccard_Score</a:t>
            </a:r>
            <a:r>
              <a:rPr lang="en-US" sz="1800" dirty="0">
                <a:solidFill>
                  <a:schemeClr val="accent3">
                    <a:lumMod val="25000"/>
                  </a:schemeClr>
                </a:solidFill>
                <a:latin typeface="Abadi" panose="020B0604020104020204" pitchFamily="34" charset="0"/>
              </a:rPr>
              <a:t>, F1_Score and Accuracy</a:t>
            </a:r>
          </a:p>
          <a:p>
            <a:pPr marL="457200" indent="-457200">
              <a:lnSpc>
                <a:spcPct val="100000"/>
              </a:lnSpc>
              <a:spcBef>
                <a:spcPts val="1400"/>
              </a:spcBef>
              <a:buFont typeface="+mj-lt"/>
              <a:buAutoNum type="arabicPeriod"/>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7" name="Text Placeholder 2">
            <a:extLst>
              <a:ext uri="{FF2B5EF4-FFF2-40B4-BE49-F238E27FC236}">
                <a16:creationId xmlns:a16="http://schemas.microsoft.com/office/drawing/2014/main" id="{1DCD6AC9-3BF2-4524-A1E8-FD9823A7099A}"/>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635590"/>
            <a:ext cx="10101195" cy="4683760"/>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500" b="1" dirty="0">
                <a:solidFill>
                  <a:schemeClr val="accent3">
                    <a:lumMod val="25000"/>
                  </a:schemeClr>
                </a:solidFill>
                <a:latin typeface="Abadi" panose="020B0604020104020204" pitchFamily="34" charset="0"/>
              </a:rPr>
              <a:t>Exploratory Data Analysis</a:t>
            </a:r>
            <a:endParaRPr lang="en-US" sz="25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Launch success has improved over time.</a:t>
            </a:r>
          </a:p>
          <a:p>
            <a:pPr algn="just">
              <a:lnSpc>
                <a:spcPct val="100000"/>
              </a:lnSpc>
              <a:spcBef>
                <a:spcPts val="1400"/>
              </a:spcBef>
            </a:pPr>
            <a:r>
              <a:rPr lang="en-US" sz="2200" dirty="0">
                <a:solidFill>
                  <a:schemeClr val="accent3">
                    <a:lumMod val="25000"/>
                  </a:schemeClr>
                </a:solidFill>
                <a:latin typeface="Abadi" panose="020B0604020104020204" pitchFamily="34" charset="0"/>
              </a:rPr>
              <a:t>KSC LC-39A has the highest success rate among landing sites.</a:t>
            </a:r>
          </a:p>
          <a:p>
            <a:pPr algn="just">
              <a:lnSpc>
                <a:spcPct val="100000"/>
              </a:lnSpc>
              <a:spcBef>
                <a:spcPts val="1400"/>
              </a:spcBef>
            </a:pPr>
            <a:r>
              <a:rPr lang="en-US" sz="2200" dirty="0">
                <a:solidFill>
                  <a:schemeClr val="accent3">
                    <a:lumMod val="25000"/>
                  </a:schemeClr>
                </a:solidFill>
                <a:latin typeface="Abadi" panose="020B0604020104020204" pitchFamily="34" charset="0"/>
              </a:rPr>
              <a:t>Orbits ES-L1, GEO, HEO and SSO have a 100% success rate.</a:t>
            </a:r>
          </a:p>
          <a:p>
            <a:pPr marL="0" indent="0" algn="just">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gn="just">
              <a:lnSpc>
                <a:spcPct val="100000"/>
              </a:lnSpc>
              <a:spcBef>
                <a:spcPts val="1400"/>
              </a:spcBef>
              <a:buNone/>
            </a:pPr>
            <a:r>
              <a:rPr lang="en-US" sz="2500" b="1" dirty="0">
                <a:solidFill>
                  <a:schemeClr val="accent3">
                    <a:lumMod val="25000"/>
                  </a:schemeClr>
                </a:solidFill>
                <a:latin typeface="Abadi" panose="020B0604020104020204" pitchFamily="34" charset="0"/>
              </a:rPr>
              <a:t>Visual Analytics</a:t>
            </a:r>
          </a:p>
          <a:p>
            <a:pPr algn="just">
              <a:lnSpc>
                <a:spcPct val="100000"/>
              </a:lnSpc>
              <a:spcBef>
                <a:spcPts val="1400"/>
              </a:spcBef>
            </a:pPr>
            <a:r>
              <a:rPr lang="en-US" sz="2200" dirty="0">
                <a:solidFill>
                  <a:schemeClr val="accent3">
                    <a:lumMod val="25000"/>
                  </a:schemeClr>
                </a:solidFill>
                <a:latin typeface="Abadi" panose="020B0604020104020204" pitchFamily="34" charset="0"/>
              </a:rPr>
              <a:t>Most launch sites are near the equator, and all are close to the coast</a:t>
            </a:r>
          </a:p>
          <a:p>
            <a:pPr algn="just">
              <a:lnSpc>
                <a:spcPct val="100000"/>
              </a:lnSpc>
              <a:spcBef>
                <a:spcPts val="1400"/>
              </a:spcBef>
            </a:pPr>
            <a:r>
              <a:rPr lang="en-US" sz="2200" dirty="0">
                <a:solidFill>
                  <a:schemeClr val="accent3">
                    <a:lumMod val="25000"/>
                  </a:schemeClr>
                </a:solidFill>
                <a:latin typeface="Abadi" panose="020B0604020104020204" pitchFamily="34" charset="0"/>
              </a:rPr>
              <a:t>Launch sites are far enough away from anything can be damaged in a fail launch (city, highway, railway), while are still close enough to bring people and material to support launch activities.</a:t>
            </a:r>
          </a:p>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gn="just">
              <a:lnSpc>
                <a:spcPct val="100000"/>
              </a:lnSpc>
              <a:spcBef>
                <a:spcPts val="1400"/>
              </a:spcBef>
              <a:buNone/>
            </a:pPr>
            <a:r>
              <a:rPr lang="en-US" sz="2500" b="1" dirty="0">
                <a:solidFill>
                  <a:schemeClr val="accent3">
                    <a:lumMod val="25000"/>
                  </a:schemeClr>
                </a:solidFill>
                <a:latin typeface="Abadi" panose="020B0604020104020204" pitchFamily="34" charset="0"/>
              </a:rPr>
              <a:t>Predictive Analytics</a:t>
            </a:r>
          </a:p>
          <a:p>
            <a:pPr algn="just">
              <a:lnSpc>
                <a:spcPct val="100000"/>
              </a:lnSpc>
              <a:spcBef>
                <a:spcPts val="1400"/>
              </a:spcBef>
            </a:pPr>
            <a:r>
              <a:rPr lang="en-US" sz="2200" dirty="0">
                <a:solidFill>
                  <a:schemeClr val="accent3">
                    <a:lumMod val="25000"/>
                  </a:schemeClr>
                </a:solidFill>
                <a:latin typeface="Abadi" panose="020B0604020104020204" pitchFamily="34" charset="0"/>
              </a:rPr>
              <a:t>Decision Tree model is the best predictive model for the dataset with a test accuracy of 0.94.</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summary</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36880" y="2074638"/>
            <a:ext cx="3556000" cy="2486407"/>
          </a:xfrm>
          <a:prstGeom prst="rect">
            <a:avLst/>
          </a:prstGeom>
        </p:spPr>
        <p:txBody>
          <a:bodyPr>
            <a:normAutofit/>
          </a:bodyPr>
          <a:lstStyle/>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It can be seen that:</a:t>
            </a:r>
          </a:p>
          <a:p>
            <a:pPr>
              <a:lnSpc>
                <a:spcPct val="100000"/>
              </a:lnSpc>
              <a:spcBef>
                <a:spcPts val="1400"/>
              </a:spcBef>
            </a:pPr>
            <a:r>
              <a:rPr lang="en-US" sz="1500" dirty="0">
                <a:solidFill>
                  <a:schemeClr val="accent3">
                    <a:lumMod val="25000"/>
                  </a:schemeClr>
                </a:solidFill>
                <a:latin typeface="Abadi" panose="020B0604020104020204" pitchFamily="34" charset="0"/>
              </a:rPr>
              <a:t>Higher flight number is related with more successful (class = 1)</a:t>
            </a:r>
          </a:p>
          <a:p>
            <a:pPr>
              <a:lnSpc>
                <a:spcPct val="100000"/>
              </a:lnSpc>
              <a:spcBef>
                <a:spcPts val="1400"/>
              </a:spcBef>
            </a:pPr>
            <a:r>
              <a:rPr lang="en-US" sz="1500" dirty="0">
                <a:solidFill>
                  <a:schemeClr val="accent3">
                    <a:lumMod val="25000"/>
                  </a:schemeClr>
                </a:solidFill>
                <a:latin typeface="Abadi" panose="020B0604020104020204" pitchFamily="34" charset="0"/>
              </a:rPr>
              <a:t>Around half of launches were from CCAFS SLC 40 launch site</a:t>
            </a:r>
          </a:p>
          <a:p>
            <a:pPr>
              <a:lnSpc>
                <a:spcPct val="100000"/>
              </a:lnSpc>
              <a:spcBef>
                <a:spcPts val="1400"/>
              </a:spcBef>
            </a:pPr>
            <a:r>
              <a:rPr lang="en-US" sz="1500" dirty="0">
                <a:solidFill>
                  <a:schemeClr val="accent3">
                    <a:lumMod val="25000"/>
                  </a:schemeClr>
                </a:solidFill>
                <a:latin typeface="Abadi" panose="020B0604020104020204" pitchFamily="34" charset="0"/>
              </a:rPr>
              <a:t>VAFB SLC 4E and KSC LC 39A have higher success rates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gen 5">
            <a:extLst>
              <a:ext uri="{FF2B5EF4-FFF2-40B4-BE49-F238E27FC236}">
                <a16:creationId xmlns:a16="http://schemas.microsoft.com/office/drawing/2014/main" id="{D3B960D4-13E7-41C4-B38E-C2E575F77C70}"/>
              </a:ext>
            </a:extLst>
          </p:cNvPr>
          <p:cNvPicPr>
            <a:picLocks noChangeAspect="1"/>
          </p:cNvPicPr>
          <p:nvPr/>
        </p:nvPicPr>
        <p:blipFill>
          <a:blip r:embed="rId3"/>
          <a:stretch>
            <a:fillRect/>
          </a:stretch>
        </p:blipFill>
        <p:spPr>
          <a:xfrm>
            <a:off x="4378960" y="1865600"/>
            <a:ext cx="7079012" cy="3283876"/>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Imagen 5">
            <a:extLst>
              <a:ext uri="{FF2B5EF4-FFF2-40B4-BE49-F238E27FC236}">
                <a16:creationId xmlns:a16="http://schemas.microsoft.com/office/drawing/2014/main" id="{F03DACB8-BB98-4F18-992A-4BB6D4C900B8}"/>
              </a:ext>
            </a:extLst>
          </p:cNvPr>
          <p:cNvPicPr>
            <a:picLocks noChangeAspect="1"/>
          </p:cNvPicPr>
          <p:nvPr/>
        </p:nvPicPr>
        <p:blipFill>
          <a:blip r:embed="rId3"/>
          <a:stretch>
            <a:fillRect/>
          </a:stretch>
        </p:blipFill>
        <p:spPr>
          <a:xfrm>
            <a:off x="4429760" y="1809289"/>
            <a:ext cx="7053580" cy="3239422"/>
          </a:xfrm>
          <a:prstGeom prst="rect">
            <a:avLst/>
          </a:prstGeom>
        </p:spPr>
      </p:pic>
      <p:sp>
        <p:nvSpPr>
          <p:cNvPr id="7" name="Content Placeholder 2">
            <a:extLst>
              <a:ext uri="{FF2B5EF4-FFF2-40B4-BE49-F238E27FC236}">
                <a16:creationId xmlns:a16="http://schemas.microsoft.com/office/drawing/2014/main" id="{50E09FBF-E7E1-4A26-838C-D6DEFBF22486}"/>
              </a:ext>
            </a:extLst>
          </p:cNvPr>
          <p:cNvSpPr txBox="1">
            <a:spLocks/>
          </p:cNvSpPr>
          <p:nvPr/>
        </p:nvSpPr>
        <p:spPr>
          <a:xfrm>
            <a:off x="436880" y="2052522"/>
            <a:ext cx="3698240" cy="275295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Typically, the higher the payload mass (kg), the higher the success rate</a:t>
            </a:r>
          </a:p>
          <a:p>
            <a:pPr>
              <a:lnSpc>
                <a:spcPct val="100000"/>
              </a:lnSpc>
              <a:spcBef>
                <a:spcPts val="1400"/>
              </a:spcBef>
            </a:pPr>
            <a:r>
              <a:rPr lang="en-US" sz="1600" dirty="0">
                <a:solidFill>
                  <a:schemeClr val="accent3">
                    <a:lumMod val="25000"/>
                  </a:schemeClr>
                </a:solidFill>
                <a:latin typeface="Abadi" panose="020B0604020104020204" pitchFamily="34" charset="0"/>
              </a:rPr>
              <a:t>Most launces with a payload greater than 7,000 kg were successful</a:t>
            </a:r>
          </a:p>
          <a:p>
            <a:pPr>
              <a:lnSpc>
                <a:spcPct val="100000"/>
              </a:lnSpc>
              <a:spcBef>
                <a:spcPts val="1400"/>
              </a:spcBef>
            </a:pPr>
            <a:r>
              <a:rPr lang="en-US" sz="1600" dirty="0">
                <a:solidFill>
                  <a:schemeClr val="accent3">
                    <a:lumMod val="25000"/>
                  </a:schemeClr>
                </a:solidFill>
                <a:latin typeface="Abadi" panose="020B0604020104020204" pitchFamily="34" charset="0"/>
              </a:rPr>
              <a:t>KSC LC 39A has a 100% success rate for launches less than 5,500 kg</a:t>
            </a:r>
          </a:p>
          <a:p>
            <a:pPr>
              <a:lnSpc>
                <a:spcPct val="100000"/>
              </a:lnSpc>
              <a:spcBef>
                <a:spcPts val="1400"/>
              </a:spcBef>
            </a:pPr>
            <a:r>
              <a:rPr lang="en-US" sz="1600" dirty="0">
                <a:solidFill>
                  <a:schemeClr val="accent3">
                    <a:lumMod val="25000"/>
                  </a:schemeClr>
                </a:solidFill>
                <a:latin typeface="Abadi" panose="020B0604020104020204" pitchFamily="34" charset="0"/>
              </a:rPr>
              <a:t>VAFB SKC 4E has not launched anything greater than ~10,000 kg</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82114"/>
            <a:ext cx="4238870" cy="3475406"/>
          </a:xfrm>
          <a:prstGeom prst="rect">
            <a:avLst/>
          </a:prstGeom>
        </p:spPr>
        <p:txBody>
          <a:bodyPr>
            <a:normAutofit/>
          </a:bodyPr>
          <a:lstStyle/>
          <a:p>
            <a:pPr>
              <a:lnSpc>
                <a:spcPct val="100000"/>
              </a:lnSpc>
              <a:spcBef>
                <a:spcPts val="1400"/>
              </a:spcBef>
            </a:pPr>
            <a:r>
              <a:rPr lang="en-US" sz="1500" dirty="0">
                <a:solidFill>
                  <a:schemeClr val="accent3">
                    <a:lumMod val="25000"/>
                  </a:schemeClr>
                </a:solidFill>
                <a:latin typeface="Abadi" panose="020B0604020104020204" pitchFamily="34" charset="0"/>
              </a:rPr>
              <a:t>Understanding the class (1 to 0) as the succession rate percentage over 100, it can be seen:</a:t>
            </a:r>
          </a:p>
          <a:p>
            <a:pPr>
              <a:lnSpc>
                <a:spcPct val="100000"/>
              </a:lnSpc>
              <a:spcBef>
                <a:spcPts val="1400"/>
              </a:spcBef>
            </a:pPr>
            <a:r>
              <a:rPr lang="en-US" sz="1500" b="1" dirty="0">
                <a:solidFill>
                  <a:schemeClr val="accent3">
                    <a:lumMod val="25000"/>
                  </a:schemeClr>
                </a:solidFill>
                <a:latin typeface="Abadi" panose="020B0604020104020204" pitchFamily="34" charset="0"/>
              </a:rPr>
              <a:t>100% Success Rate:</a:t>
            </a:r>
            <a:r>
              <a:rPr lang="en-US" sz="1500" dirty="0">
                <a:solidFill>
                  <a:schemeClr val="accent3">
                    <a:lumMod val="25000"/>
                  </a:schemeClr>
                </a:solidFill>
                <a:latin typeface="Abadi" panose="020B0604020104020204" pitchFamily="34" charset="0"/>
              </a:rPr>
              <a:t> ES-L1, GEO, HEO and SSO</a:t>
            </a:r>
          </a:p>
          <a:p>
            <a:pPr>
              <a:lnSpc>
                <a:spcPct val="100000"/>
              </a:lnSpc>
              <a:spcBef>
                <a:spcPts val="1400"/>
              </a:spcBef>
            </a:pPr>
            <a:r>
              <a:rPr lang="en-US" sz="1500" b="1" dirty="0">
                <a:solidFill>
                  <a:schemeClr val="accent3">
                    <a:lumMod val="25000"/>
                  </a:schemeClr>
                </a:solidFill>
                <a:latin typeface="Abadi" panose="020B0604020104020204" pitchFamily="34" charset="0"/>
              </a:rPr>
              <a:t>50%-80% Success Rate:</a:t>
            </a:r>
            <a:r>
              <a:rPr lang="en-US" sz="1500" dirty="0">
                <a:solidFill>
                  <a:schemeClr val="accent3">
                    <a:lumMod val="25000"/>
                  </a:schemeClr>
                </a:solidFill>
                <a:latin typeface="Abadi" panose="020B0604020104020204" pitchFamily="34" charset="0"/>
              </a:rPr>
              <a:t> GTO, ISS, LEO, MEO, PO</a:t>
            </a:r>
          </a:p>
          <a:p>
            <a:pPr>
              <a:lnSpc>
                <a:spcPct val="100000"/>
              </a:lnSpc>
              <a:spcBef>
                <a:spcPts val="1400"/>
              </a:spcBef>
            </a:pPr>
            <a:r>
              <a:rPr lang="en-US" sz="1500" b="1" dirty="0">
                <a:solidFill>
                  <a:schemeClr val="accent3">
                    <a:lumMod val="25000"/>
                  </a:schemeClr>
                </a:solidFill>
                <a:latin typeface="Abadi" panose="020B0604020104020204" pitchFamily="34" charset="0"/>
              </a:rPr>
              <a:t>0% Success Rate:</a:t>
            </a:r>
            <a:r>
              <a:rPr lang="en-US" sz="1500" dirty="0">
                <a:solidFill>
                  <a:schemeClr val="accent3">
                    <a:lumMod val="25000"/>
                  </a:schemeClr>
                </a:solidFill>
                <a:latin typeface="Abadi" panose="020B0604020104020204" pitchFamily="34" charset="0"/>
              </a:rPr>
              <a:t> SO</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(Class) vs. Orbit Type</a:t>
            </a:r>
            <a:endParaRPr lang="en-US" dirty="0">
              <a:solidFill>
                <a:srgbClr val="0B49CB"/>
              </a:solidFill>
            </a:endParaRPr>
          </a:p>
        </p:txBody>
      </p:sp>
      <p:pic>
        <p:nvPicPr>
          <p:cNvPr id="6" name="Imagen 5">
            <a:extLst>
              <a:ext uri="{FF2B5EF4-FFF2-40B4-BE49-F238E27FC236}">
                <a16:creationId xmlns:a16="http://schemas.microsoft.com/office/drawing/2014/main" id="{139100C1-50FF-440D-A640-9ACAD6C59303}"/>
              </a:ext>
            </a:extLst>
          </p:cNvPr>
          <p:cNvPicPr>
            <a:picLocks noChangeAspect="1"/>
          </p:cNvPicPr>
          <p:nvPr/>
        </p:nvPicPr>
        <p:blipFill>
          <a:blip r:embed="rId3"/>
          <a:stretch>
            <a:fillRect/>
          </a:stretch>
        </p:blipFill>
        <p:spPr>
          <a:xfrm>
            <a:off x="5705784" y="1659494"/>
            <a:ext cx="5429576" cy="396914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81771" y="2386157"/>
            <a:ext cx="3517509" cy="2833017"/>
          </a:xfrm>
          <a:prstGeom prst="rect">
            <a:avLst/>
          </a:prstGeom>
        </p:spPr>
        <p:txBody>
          <a:bodyPr>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success rate usually increases with the number of flights for each orbit</a:t>
            </a:r>
          </a:p>
          <a:p>
            <a:pPr>
              <a:lnSpc>
                <a:spcPct val="100000"/>
              </a:lnSpc>
              <a:spcBef>
                <a:spcPts val="1400"/>
              </a:spcBef>
            </a:pPr>
            <a:r>
              <a:rPr lang="en-US" sz="1600" dirty="0">
                <a:solidFill>
                  <a:schemeClr val="accent3">
                    <a:lumMod val="25000"/>
                  </a:schemeClr>
                </a:solidFill>
                <a:latin typeface="Abadi" panose="020B0604020104020204" pitchFamily="34" charset="0"/>
              </a:rPr>
              <a:t>There are orbits highly related with flight number: HEO, MEO, VLEO, SO and GEO orbits were studied later the first 50 flights</a:t>
            </a:r>
          </a:p>
          <a:p>
            <a:pPr>
              <a:lnSpc>
                <a:spcPct val="100000"/>
              </a:lnSpc>
              <a:spcBef>
                <a:spcPts val="1400"/>
              </a:spcBef>
            </a:pPr>
            <a:r>
              <a:rPr lang="en-US" sz="1600" dirty="0">
                <a:solidFill>
                  <a:schemeClr val="accent3">
                    <a:lumMod val="25000"/>
                  </a:schemeClr>
                </a:solidFill>
                <a:latin typeface="Abadi" panose="020B0604020104020204" pitchFamily="34" charset="0"/>
              </a:rPr>
              <a:t>Last flight numbers are mor successful than first ones.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gen 5">
            <a:extLst>
              <a:ext uri="{FF2B5EF4-FFF2-40B4-BE49-F238E27FC236}">
                <a16:creationId xmlns:a16="http://schemas.microsoft.com/office/drawing/2014/main" id="{7A6F05C7-140B-488B-9757-570A82EBDFC5}"/>
              </a:ext>
            </a:extLst>
          </p:cNvPr>
          <p:cNvPicPr>
            <a:picLocks noChangeAspect="1"/>
          </p:cNvPicPr>
          <p:nvPr/>
        </p:nvPicPr>
        <p:blipFill>
          <a:blip r:embed="rId3"/>
          <a:stretch>
            <a:fillRect/>
          </a:stretch>
        </p:blipFill>
        <p:spPr>
          <a:xfrm>
            <a:off x="4963753" y="2251041"/>
            <a:ext cx="6494219" cy="310325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369819"/>
            <a:ext cx="3761349" cy="2773680"/>
          </a:xfrm>
          <a:prstGeom prst="rect">
            <a:avLst/>
          </a:prstGeom>
        </p:spPr>
        <p:txBody>
          <a:bodyPr>
            <a:normAutofit/>
          </a:bodyPr>
          <a:lstStyle/>
          <a:p>
            <a:pPr algn="just">
              <a:lnSpc>
                <a:spcPct val="100000"/>
              </a:lnSpc>
              <a:spcBef>
                <a:spcPts val="1400"/>
              </a:spcBef>
            </a:pPr>
            <a:r>
              <a:rPr lang="en-US" sz="1700" dirty="0">
                <a:solidFill>
                  <a:schemeClr val="accent3">
                    <a:lumMod val="25000"/>
                  </a:schemeClr>
                </a:solidFill>
                <a:latin typeface="Abadi" panose="020B0604020104020204" pitchFamily="34" charset="0"/>
              </a:rPr>
              <a:t>Heavy payloads worked better with LEO, ISS and PO orbits</a:t>
            </a:r>
          </a:p>
          <a:p>
            <a:pPr algn="just">
              <a:lnSpc>
                <a:spcPct val="100000"/>
              </a:lnSpc>
              <a:spcBef>
                <a:spcPts val="1400"/>
              </a:spcBef>
            </a:pPr>
            <a:r>
              <a:rPr lang="en-US" sz="1700" dirty="0">
                <a:solidFill>
                  <a:schemeClr val="accent3">
                    <a:lumMod val="25000"/>
                  </a:schemeClr>
                </a:solidFill>
                <a:latin typeface="Abadi" panose="020B0604020104020204" pitchFamily="34" charset="0"/>
              </a:rPr>
              <a:t>The GTO orbit has mixed success with medium payloads</a:t>
            </a:r>
          </a:p>
          <a:p>
            <a:pPr algn="just">
              <a:lnSpc>
                <a:spcPct val="100000"/>
              </a:lnSpc>
              <a:spcBef>
                <a:spcPts val="1400"/>
              </a:spcBef>
            </a:pPr>
            <a:r>
              <a:rPr lang="en-US" sz="1700" dirty="0">
                <a:solidFill>
                  <a:schemeClr val="accent3">
                    <a:lumMod val="25000"/>
                  </a:schemeClr>
                </a:solidFill>
                <a:latin typeface="Abadi" panose="020B0604020104020204" pitchFamily="34" charset="0"/>
              </a:rPr>
              <a:t>Some orbits were studied with a narrow set of Payload mass while others were analyzed with a wider range of values.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n 5">
            <a:extLst>
              <a:ext uri="{FF2B5EF4-FFF2-40B4-BE49-F238E27FC236}">
                <a16:creationId xmlns:a16="http://schemas.microsoft.com/office/drawing/2014/main" id="{96DCB38B-5637-41F7-AF15-4BE5D1DFE0EC}"/>
              </a:ext>
            </a:extLst>
          </p:cNvPr>
          <p:cNvPicPr>
            <a:picLocks noChangeAspect="1"/>
          </p:cNvPicPr>
          <p:nvPr/>
        </p:nvPicPr>
        <p:blipFill>
          <a:blip r:embed="rId3"/>
          <a:stretch>
            <a:fillRect/>
          </a:stretch>
        </p:blipFill>
        <p:spPr>
          <a:xfrm>
            <a:off x="4912996" y="2280920"/>
            <a:ext cx="6437657" cy="30226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290321" y="2428298"/>
            <a:ext cx="3007360" cy="2946400"/>
          </a:xfrm>
          <a:prstGeom prst="rect">
            <a:avLst/>
          </a:prstGeom>
        </p:spPr>
        <p:txBody>
          <a:bodyPr>
            <a:normAutofit/>
          </a:bodyPr>
          <a:lstStyle/>
          <a:p>
            <a:pPr>
              <a:lnSpc>
                <a:spcPct val="100000"/>
              </a:lnSpc>
              <a:spcBef>
                <a:spcPts val="1400"/>
              </a:spcBef>
            </a:pPr>
            <a:r>
              <a:rPr lang="es-AR" sz="1900" dirty="0" err="1">
                <a:solidFill>
                  <a:schemeClr val="accent3">
                    <a:lumMod val="25000"/>
                  </a:schemeClr>
                </a:solidFill>
                <a:latin typeface="Abadi" panose="020B0604020104020204" pitchFamily="34" charset="0"/>
              </a:rPr>
              <a:t>It</a:t>
            </a:r>
            <a:r>
              <a:rPr lang="es-AR" sz="1900" dirty="0">
                <a:solidFill>
                  <a:schemeClr val="accent3">
                    <a:lumMod val="25000"/>
                  </a:schemeClr>
                </a:solidFill>
                <a:latin typeface="Abadi" panose="020B0604020104020204" pitchFamily="34" charset="0"/>
              </a:rPr>
              <a:t> can be </a:t>
            </a:r>
            <a:r>
              <a:rPr lang="es-AR" sz="1900" dirty="0" err="1">
                <a:solidFill>
                  <a:schemeClr val="accent3">
                    <a:lumMod val="25000"/>
                  </a:schemeClr>
                </a:solidFill>
                <a:latin typeface="Abadi" panose="020B0604020104020204" pitchFamily="34" charset="0"/>
              </a:rPr>
              <a:t>observed</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that</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through</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the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years</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succession</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rate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increased</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steadly</a:t>
            </a:r>
            <a:r>
              <a:rPr lang="es-AR" sz="1900" dirty="0">
                <a:solidFill>
                  <a:schemeClr val="accent3">
                    <a:lumMod val="25000"/>
                  </a:schemeClr>
                </a:solidFill>
                <a:latin typeface="Abadi" panose="020B0604020104020204" pitchFamily="34" charset="0"/>
              </a:rPr>
              <a:t>.</a:t>
            </a:r>
          </a:p>
          <a:p>
            <a:pPr>
              <a:lnSpc>
                <a:spcPct val="100000"/>
              </a:lnSpc>
              <a:spcBef>
                <a:spcPts val="1400"/>
              </a:spcBef>
            </a:pPr>
            <a:endParaRPr lang="es-AR" sz="1900" dirty="0">
              <a:solidFill>
                <a:schemeClr val="accent3">
                  <a:lumMod val="25000"/>
                </a:schemeClr>
              </a:solidFill>
              <a:latin typeface="Abadi" panose="020B0604020104020204" pitchFamily="34" charset="0"/>
            </a:endParaRPr>
          </a:p>
          <a:p>
            <a:pPr>
              <a:lnSpc>
                <a:spcPct val="100000"/>
              </a:lnSpc>
              <a:spcBef>
                <a:spcPts val="1400"/>
              </a:spcBef>
            </a:pPr>
            <a:r>
              <a:rPr lang="es-AR" sz="1900" dirty="0">
                <a:solidFill>
                  <a:schemeClr val="accent3">
                    <a:lumMod val="25000"/>
                  </a:schemeClr>
                </a:solidFill>
                <a:latin typeface="Abadi" panose="020B0604020104020204" pitchFamily="34" charset="0"/>
              </a:rPr>
              <a:t>In </a:t>
            </a:r>
            <a:r>
              <a:rPr lang="es-AR" sz="1900" dirty="0" err="1">
                <a:solidFill>
                  <a:schemeClr val="accent3">
                    <a:lumMod val="25000"/>
                  </a:schemeClr>
                </a:solidFill>
                <a:latin typeface="Abadi" panose="020B0604020104020204" pitchFamily="34" charset="0"/>
              </a:rPr>
              <a:t>the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first</a:t>
            </a:r>
            <a:r>
              <a:rPr lang="es-AR" sz="1900" dirty="0">
                <a:solidFill>
                  <a:schemeClr val="accent3">
                    <a:lumMod val="25000"/>
                  </a:schemeClr>
                </a:solidFill>
                <a:latin typeface="Abadi" panose="020B0604020104020204" pitchFamily="34" charset="0"/>
              </a:rPr>
              <a:t> 3 </a:t>
            </a:r>
            <a:r>
              <a:rPr lang="es-AR" sz="1900" dirty="0" err="1">
                <a:solidFill>
                  <a:schemeClr val="accent3">
                    <a:lumMod val="25000"/>
                  </a:schemeClr>
                </a:solidFill>
                <a:latin typeface="Abadi" panose="020B0604020104020204" pitchFamily="34" charset="0"/>
              </a:rPr>
              <a:t>years</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not</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even</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one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of</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the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launches</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was</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successful</a:t>
            </a:r>
            <a:endParaRPr lang="en-US" sz="19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Imagen 5">
            <a:extLst>
              <a:ext uri="{FF2B5EF4-FFF2-40B4-BE49-F238E27FC236}">
                <a16:creationId xmlns:a16="http://schemas.microsoft.com/office/drawing/2014/main" id="{FAC502A1-1F15-49A0-A631-5952CDD797D7}"/>
              </a:ext>
            </a:extLst>
          </p:cNvPr>
          <p:cNvPicPr>
            <a:picLocks noChangeAspect="1"/>
          </p:cNvPicPr>
          <p:nvPr/>
        </p:nvPicPr>
        <p:blipFill>
          <a:blip r:embed="rId3"/>
          <a:stretch>
            <a:fillRect/>
          </a:stretch>
        </p:blipFill>
        <p:spPr>
          <a:xfrm>
            <a:off x="5205486" y="1777423"/>
            <a:ext cx="5572125" cy="424815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46621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left, a query to show the 4 different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On the Right, it show the query to access to Records with Launch sites starting with ‘CCA’.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 and starting with ‘CCA’</a:t>
            </a:r>
          </a:p>
        </p:txBody>
      </p:sp>
      <p:pic>
        <p:nvPicPr>
          <p:cNvPr id="6" name="Imagen 5">
            <a:extLst>
              <a:ext uri="{FF2B5EF4-FFF2-40B4-BE49-F238E27FC236}">
                <a16:creationId xmlns:a16="http://schemas.microsoft.com/office/drawing/2014/main" id="{95D552A9-D1DD-4915-AC14-C16BFEC346A1}"/>
              </a:ext>
            </a:extLst>
          </p:cNvPr>
          <p:cNvPicPr>
            <a:picLocks noChangeAspect="1"/>
          </p:cNvPicPr>
          <p:nvPr/>
        </p:nvPicPr>
        <p:blipFill>
          <a:blip r:embed="rId3"/>
          <a:stretch>
            <a:fillRect/>
          </a:stretch>
        </p:blipFill>
        <p:spPr>
          <a:xfrm>
            <a:off x="770011" y="3291840"/>
            <a:ext cx="3471800" cy="2766215"/>
          </a:xfrm>
          <a:prstGeom prst="rect">
            <a:avLst/>
          </a:prstGeom>
        </p:spPr>
      </p:pic>
      <p:pic>
        <p:nvPicPr>
          <p:cNvPr id="8" name="Imagen 7">
            <a:extLst>
              <a:ext uri="{FF2B5EF4-FFF2-40B4-BE49-F238E27FC236}">
                <a16:creationId xmlns:a16="http://schemas.microsoft.com/office/drawing/2014/main" id="{D839BA24-CA08-409A-91C2-C2BB613812B9}"/>
              </a:ext>
            </a:extLst>
          </p:cNvPr>
          <p:cNvPicPr>
            <a:picLocks noChangeAspect="1"/>
          </p:cNvPicPr>
          <p:nvPr/>
        </p:nvPicPr>
        <p:blipFill>
          <a:blip r:embed="rId4"/>
          <a:stretch>
            <a:fillRect/>
          </a:stretch>
        </p:blipFill>
        <p:spPr>
          <a:xfrm>
            <a:off x="4492603" y="3291840"/>
            <a:ext cx="6837363" cy="276621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93357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left, it is shown the calculation of the total payload carried by boosters from NASA and the query to access to it.</a:t>
            </a:r>
          </a:p>
          <a:p>
            <a:pPr>
              <a:lnSpc>
                <a:spcPct val="100000"/>
              </a:lnSpc>
              <a:spcBef>
                <a:spcPts val="1400"/>
              </a:spcBef>
            </a:pPr>
            <a:r>
              <a:rPr lang="en-US" sz="2200" dirty="0">
                <a:solidFill>
                  <a:schemeClr val="accent3">
                    <a:lumMod val="25000"/>
                  </a:schemeClr>
                </a:solidFill>
                <a:latin typeface="Abadi" panose="020B0604020104020204" pitchFamily="34" charset="0"/>
              </a:rPr>
              <a:t>On the right, the average payload mass carried by booster version F9 v1.1 is presented with its corresponding query.</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a:t>
            </a:r>
          </a:p>
        </p:txBody>
      </p:sp>
      <p:pic>
        <p:nvPicPr>
          <p:cNvPr id="6" name="Imagen 5">
            <a:extLst>
              <a:ext uri="{FF2B5EF4-FFF2-40B4-BE49-F238E27FC236}">
                <a16:creationId xmlns:a16="http://schemas.microsoft.com/office/drawing/2014/main" id="{D88D4A38-119D-4CFB-BE22-52E262AF2420}"/>
              </a:ext>
            </a:extLst>
          </p:cNvPr>
          <p:cNvPicPr>
            <a:picLocks noChangeAspect="1"/>
          </p:cNvPicPr>
          <p:nvPr/>
        </p:nvPicPr>
        <p:blipFill>
          <a:blip r:embed="rId3"/>
          <a:stretch>
            <a:fillRect/>
          </a:stretch>
        </p:blipFill>
        <p:spPr>
          <a:xfrm>
            <a:off x="842204" y="4101523"/>
            <a:ext cx="4800600" cy="1924050"/>
          </a:xfrm>
          <a:prstGeom prst="rect">
            <a:avLst/>
          </a:prstGeom>
        </p:spPr>
      </p:pic>
      <p:pic>
        <p:nvPicPr>
          <p:cNvPr id="8" name="Imagen 7">
            <a:extLst>
              <a:ext uri="{FF2B5EF4-FFF2-40B4-BE49-F238E27FC236}">
                <a16:creationId xmlns:a16="http://schemas.microsoft.com/office/drawing/2014/main" id="{C1200EFA-4156-4B28-A816-337047E2918A}"/>
              </a:ext>
            </a:extLst>
          </p:cNvPr>
          <p:cNvPicPr>
            <a:picLocks noChangeAspect="1"/>
          </p:cNvPicPr>
          <p:nvPr/>
        </p:nvPicPr>
        <p:blipFill>
          <a:blip r:embed="rId4"/>
          <a:stretch>
            <a:fillRect/>
          </a:stretch>
        </p:blipFill>
        <p:spPr>
          <a:xfrm>
            <a:off x="6006115" y="4101523"/>
            <a:ext cx="4848225" cy="193357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695781"/>
            <a:ext cx="3832470" cy="2268855"/>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With this query it is possible to see the date of the first successful landing outcome on ground pad: the 22th of December 2015,</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Imagen 5">
            <a:extLst>
              <a:ext uri="{FF2B5EF4-FFF2-40B4-BE49-F238E27FC236}">
                <a16:creationId xmlns:a16="http://schemas.microsoft.com/office/drawing/2014/main" id="{7558C633-7DD8-4B19-8243-EC4BF1F5C89E}"/>
              </a:ext>
            </a:extLst>
          </p:cNvPr>
          <p:cNvPicPr>
            <a:picLocks noChangeAspect="1"/>
          </p:cNvPicPr>
          <p:nvPr/>
        </p:nvPicPr>
        <p:blipFill>
          <a:blip r:embed="rId3"/>
          <a:stretch>
            <a:fillRect/>
          </a:stretch>
        </p:blipFill>
        <p:spPr>
          <a:xfrm>
            <a:off x="5144964" y="2742590"/>
            <a:ext cx="5807776" cy="226885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53106"/>
            <a:ext cx="4370949" cy="3112135"/>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This query shows a list of names of boosters which have successfully landed on drone ship and had payload mass greater than 4000 kg but less than 6000 kg.</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619432" y="538650"/>
            <a:ext cx="10838539"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kg and 6000 kg</a:t>
            </a:r>
          </a:p>
        </p:txBody>
      </p:sp>
      <p:pic>
        <p:nvPicPr>
          <p:cNvPr id="3" name="Imagen 2">
            <a:extLst>
              <a:ext uri="{FF2B5EF4-FFF2-40B4-BE49-F238E27FC236}">
                <a16:creationId xmlns:a16="http://schemas.microsoft.com/office/drawing/2014/main" id="{D1CE6702-CAD3-4473-B15F-1E36B956F68B}"/>
              </a:ext>
            </a:extLst>
          </p:cNvPr>
          <p:cNvPicPr>
            <a:picLocks noChangeAspect="1"/>
          </p:cNvPicPr>
          <p:nvPr/>
        </p:nvPicPr>
        <p:blipFill>
          <a:blip r:embed="rId3"/>
          <a:stretch>
            <a:fillRect/>
          </a:stretch>
        </p:blipFill>
        <p:spPr>
          <a:xfrm>
            <a:off x="5533707" y="1753106"/>
            <a:ext cx="5246053" cy="433985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619109" cy="435133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It is shown how to calculate the total number of successful and failed mission outcomes.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result is:</a:t>
            </a:r>
          </a:p>
          <a:p>
            <a:pPr>
              <a:lnSpc>
                <a:spcPct val="100000"/>
              </a:lnSpc>
              <a:spcBef>
                <a:spcPts val="1400"/>
              </a:spcBef>
            </a:pPr>
            <a:r>
              <a:rPr lang="en-US" sz="1700" dirty="0">
                <a:solidFill>
                  <a:schemeClr val="accent3">
                    <a:lumMod val="25000"/>
                  </a:schemeClr>
                </a:solidFill>
                <a:latin typeface="Abadi" panose="020B0604020104020204" pitchFamily="34" charset="0"/>
              </a:rPr>
              <a:t>100 successes</a:t>
            </a:r>
          </a:p>
          <a:p>
            <a:pPr>
              <a:lnSpc>
                <a:spcPct val="100000"/>
              </a:lnSpc>
              <a:spcBef>
                <a:spcPts val="1400"/>
              </a:spcBef>
            </a:pPr>
            <a:r>
              <a:rPr lang="en-US" sz="1700" dirty="0">
                <a:solidFill>
                  <a:schemeClr val="accent3">
                    <a:lumMod val="25000"/>
                  </a:schemeClr>
                </a:solidFill>
                <a:latin typeface="Abadi" panose="020B0604020104020204" pitchFamily="34" charset="0"/>
              </a:rPr>
              <a:t>1 failures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Failed Mission Outcomes</a:t>
            </a:r>
          </a:p>
        </p:txBody>
      </p:sp>
      <p:pic>
        <p:nvPicPr>
          <p:cNvPr id="6" name="Imagen 5">
            <a:extLst>
              <a:ext uri="{FF2B5EF4-FFF2-40B4-BE49-F238E27FC236}">
                <a16:creationId xmlns:a16="http://schemas.microsoft.com/office/drawing/2014/main" id="{F1274CB2-2A15-4394-AE9A-6177E3A41B31}"/>
              </a:ext>
            </a:extLst>
          </p:cNvPr>
          <p:cNvPicPr>
            <a:picLocks noChangeAspect="1"/>
          </p:cNvPicPr>
          <p:nvPr/>
        </p:nvPicPr>
        <p:blipFill>
          <a:blip r:embed="rId3"/>
          <a:stretch>
            <a:fillRect/>
          </a:stretch>
        </p:blipFill>
        <p:spPr>
          <a:xfrm>
            <a:off x="4843662" y="1867217"/>
            <a:ext cx="6141959" cy="312356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13840"/>
            <a:ext cx="9166469" cy="4913371"/>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lvl="0" indent="-342900">
              <a:spcBef>
                <a:spcPts val="1030"/>
              </a:spcBef>
              <a:spcAft>
                <a:spcPts val="0"/>
              </a:spcAft>
              <a:buClr>
                <a:srgbClr val="292929"/>
              </a:buClr>
              <a:buSzPts val="2200"/>
              <a:buFont typeface="Arial MT"/>
              <a:buChar char="•"/>
              <a:tabLst>
                <a:tab pos="593725" algn="l"/>
              </a:tabLst>
            </a:pPr>
            <a:r>
              <a:rPr lang="en-US" sz="2000" dirty="0">
                <a:solidFill>
                  <a:srgbClr val="292929"/>
                </a:solidFill>
                <a:effectLst/>
                <a:latin typeface="Abadi" panose="020B0604020104020204" pitchFamily="34" charset="0"/>
                <a:ea typeface="Arial MT"/>
                <a:cs typeface="Arial MT"/>
              </a:rPr>
              <a:t>Methodologies used</a:t>
            </a:r>
            <a:r>
              <a:rPr lang="en-US" sz="2000" spc="120" dirty="0">
                <a:solidFill>
                  <a:srgbClr val="292929"/>
                </a:solidFill>
                <a:effectLst/>
                <a:latin typeface="Abadi" panose="020B0604020104020204" pitchFamily="34" charset="0"/>
                <a:ea typeface="Arial MT"/>
                <a:cs typeface="Arial MT"/>
              </a:rPr>
              <a:t> </a:t>
            </a:r>
            <a:r>
              <a:rPr lang="en-US" sz="2000" dirty="0">
                <a:solidFill>
                  <a:srgbClr val="292929"/>
                </a:solidFill>
                <a:effectLst/>
                <a:latin typeface="Abadi" panose="020B0604020104020204" pitchFamily="34" charset="0"/>
                <a:ea typeface="Arial MT"/>
                <a:cs typeface="Arial MT"/>
              </a:rPr>
              <a:t>to</a:t>
            </a:r>
            <a:r>
              <a:rPr lang="en-US" sz="2000" spc="115" dirty="0">
                <a:solidFill>
                  <a:srgbClr val="292929"/>
                </a:solidFill>
                <a:effectLst/>
                <a:latin typeface="Abadi" panose="020B0604020104020204" pitchFamily="34" charset="0"/>
                <a:ea typeface="Arial MT"/>
                <a:cs typeface="Arial MT"/>
              </a:rPr>
              <a:t> </a:t>
            </a:r>
            <a:r>
              <a:rPr lang="en-US" sz="2000" dirty="0">
                <a:solidFill>
                  <a:srgbClr val="292929"/>
                </a:solidFill>
                <a:effectLst/>
                <a:latin typeface="Abadi" panose="020B0604020104020204" pitchFamily="34" charset="0"/>
                <a:ea typeface="Arial MT"/>
                <a:cs typeface="Arial MT"/>
              </a:rPr>
              <a:t>analyze</a:t>
            </a:r>
            <a:r>
              <a:rPr lang="en-US" sz="2000" spc="145" dirty="0">
                <a:solidFill>
                  <a:srgbClr val="292929"/>
                </a:solidFill>
                <a:effectLst/>
                <a:latin typeface="Abadi" panose="020B0604020104020204" pitchFamily="34" charset="0"/>
                <a:ea typeface="Arial MT"/>
                <a:cs typeface="Arial MT"/>
              </a:rPr>
              <a:t> </a:t>
            </a:r>
            <a:r>
              <a:rPr lang="en-US" sz="2000" spc="145" dirty="0">
                <a:solidFill>
                  <a:srgbClr val="292929"/>
                </a:solidFill>
                <a:latin typeface="Abadi" panose="020B0604020104020204" pitchFamily="34" charset="0"/>
                <a:ea typeface="Arial MT"/>
                <a:cs typeface="Arial MT"/>
              </a:rPr>
              <a:t>the </a:t>
            </a:r>
            <a:r>
              <a:rPr lang="en-US" sz="2000" dirty="0">
                <a:solidFill>
                  <a:srgbClr val="292929"/>
                </a:solidFill>
                <a:effectLst/>
                <a:latin typeface="Abadi" panose="020B0604020104020204" pitchFamily="34" charset="0"/>
                <a:ea typeface="Arial MT"/>
                <a:cs typeface="Arial MT"/>
              </a:rPr>
              <a:t>data:</a:t>
            </a:r>
            <a:endParaRPr lang="es-AR" sz="2000" dirty="0">
              <a:effectLst/>
              <a:latin typeface="Abadi" panose="020B0604020104020204" pitchFamily="34" charset="0"/>
              <a:ea typeface="Arial MT"/>
              <a:cs typeface="Arial MT"/>
            </a:endParaRP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Data Collection through API</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Data Collection with Web Scraping</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Data Wrangling</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Exploratory Data Analysis with SQL</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Exploratory Data Analysis with Data Visualization</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Interactive Visual Analytics with Folium</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Machine Learning Prediction</a:t>
            </a:r>
          </a:p>
          <a:p>
            <a:pPr marL="342900" lvl="0" indent="-342900">
              <a:spcBef>
                <a:spcPts val="1235"/>
              </a:spcBef>
              <a:spcAft>
                <a:spcPts val="0"/>
              </a:spcAft>
              <a:buClr>
                <a:srgbClr val="292929"/>
              </a:buClr>
              <a:buSzPts val="2200"/>
              <a:buFont typeface="Arial MT"/>
              <a:buChar char="•"/>
              <a:tabLst>
                <a:tab pos="593725" algn="l"/>
              </a:tabLst>
            </a:pPr>
            <a:r>
              <a:rPr lang="en-US" sz="2000" dirty="0">
                <a:solidFill>
                  <a:srgbClr val="292929"/>
                </a:solidFill>
                <a:effectLst/>
                <a:latin typeface="Abadi" panose="020B0604020104020204" pitchFamily="34" charset="0"/>
                <a:ea typeface="Arial MT"/>
                <a:cs typeface="Arial MT"/>
              </a:rPr>
              <a:t>Summary</a:t>
            </a:r>
            <a:r>
              <a:rPr lang="en-US" sz="2000" spc="35" dirty="0">
                <a:solidFill>
                  <a:srgbClr val="292929"/>
                </a:solidFill>
                <a:effectLst/>
                <a:latin typeface="Abadi" panose="020B0604020104020204" pitchFamily="34" charset="0"/>
                <a:ea typeface="Arial MT"/>
                <a:cs typeface="Arial MT"/>
              </a:rPr>
              <a:t> </a:t>
            </a:r>
            <a:r>
              <a:rPr lang="en-US" sz="2000" dirty="0">
                <a:solidFill>
                  <a:srgbClr val="292929"/>
                </a:solidFill>
                <a:effectLst/>
                <a:latin typeface="Abadi" panose="020B0604020104020204" pitchFamily="34" charset="0"/>
                <a:ea typeface="Arial MT"/>
                <a:cs typeface="Arial MT"/>
              </a:rPr>
              <a:t>of</a:t>
            </a:r>
            <a:r>
              <a:rPr lang="en-US" sz="2000" spc="45" dirty="0">
                <a:solidFill>
                  <a:srgbClr val="292929"/>
                </a:solidFill>
                <a:effectLst/>
                <a:latin typeface="Abadi" panose="020B0604020104020204" pitchFamily="34" charset="0"/>
                <a:ea typeface="Arial MT"/>
                <a:cs typeface="Arial MT"/>
              </a:rPr>
              <a:t> </a:t>
            </a:r>
            <a:r>
              <a:rPr lang="en-US" sz="2000" dirty="0">
                <a:solidFill>
                  <a:srgbClr val="292929"/>
                </a:solidFill>
                <a:effectLst/>
                <a:latin typeface="Abadi" panose="020B0604020104020204" pitchFamily="34" charset="0"/>
                <a:ea typeface="Arial MT"/>
                <a:cs typeface="Arial MT"/>
              </a:rPr>
              <a:t>results</a:t>
            </a:r>
            <a:endParaRPr lang="es-AR" sz="2000" dirty="0">
              <a:effectLst/>
              <a:latin typeface="Abadi" panose="020B0604020104020204" pitchFamily="34" charset="0"/>
              <a:ea typeface="Arial MT"/>
              <a:cs typeface="Arial MT"/>
            </a:endParaRPr>
          </a:p>
          <a:p>
            <a:pPr marL="742950" lvl="1" indent="-285750">
              <a:spcBef>
                <a:spcPts val="128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The data was collected from public sources without any inconvenient.</a:t>
            </a:r>
            <a:endParaRPr lang="es-AR" sz="1400" dirty="0">
              <a:effectLst/>
              <a:latin typeface="Abadi" panose="020B0604020104020204" pitchFamily="34" charset="0"/>
              <a:ea typeface="Arial MT"/>
              <a:cs typeface="Arial MT"/>
            </a:endParaRPr>
          </a:p>
          <a:p>
            <a:pPr marL="742950" lvl="1" indent="-285750">
              <a:spcBef>
                <a:spcPts val="127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EDA was a great tool for identifying features and predicting the success of lunches. It was also helpful to predict a success launch</a:t>
            </a:r>
            <a:endParaRPr lang="es-AR" sz="1400" dirty="0">
              <a:effectLst/>
              <a:latin typeface="Abadi" panose="020B0604020104020204" pitchFamily="34" charset="0"/>
              <a:ea typeface="Arial MT"/>
              <a:cs typeface="Arial MT"/>
            </a:endParaRPr>
          </a:p>
          <a:p>
            <a:pPr marL="742950" lvl="1" indent="-285750">
              <a:lnSpc>
                <a:spcPts val="2020"/>
              </a:lnSpc>
              <a:spcBef>
                <a:spcPts val="1290"/>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Through Machine</a:t>
            </a:r>
            <a:r>
              <a:rPr lang="en-US" sz="1400" spc="105"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Learning</a:t>
            </a:r>
            <a:r>
              <a:rPr lang="en-US" sz="1400" spc="70"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Prediction</a:t>
            </a:r>
            <a:r>
              <a:rPr lang="en-US" sz="1400" spc="85" dirty="0">
                <a:solidFill>
                  <a:srgbClr val="292929"/>
                </a:solidFill>
                <a:effectLst/>
                <a:latin typeface="Abadi" panose="020B0604020104020204" pitchFamily="34" charset="0"/>
                <a:ea typeface="Arial MT"/>
                <a:cs typeface="Arial MT"/>
              </a:rPr>
              <a:t> it was possible to </a:t>
            </a:r>
            <a:r>
              <a:rPr lang="en-US" sz="1400" dirty="0">
                <a:solidFill>
                  <a:srgbClr val="292929"/>
                </a:solidFill>
                <a:effectLst/>
                <a:latin typeface="Abadi" panose="020B0604020104020204" pitchFamily="34" charset="0"/>
                <a:ea typeface="Arial MT"/>
                <a:cs typeface="Arial MT"/>
              </a:rPr>
              <a:t>find the</a:t>
            </a:r>
            <a:r>
              <a:rPr lang="en-US" sz="1400" spc="110"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best</a:t>
            </a:r>
            <a:r>
              <a:rPr lang="en-US" sz="1400" spc="95"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model</a:t>
            </a:r>
            <a:r>
              <a:rPr lang="en-US" sz="1400" spc="85"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to</a:t>
            </a:r>
            <a:r>
              <a:rPr lang="en-US" sz="1400" spc="80"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predict</a:t>
            </a:r>
            <a:r>
              <a:rPr lang="en-US" sz="1400" spc="100" dirty="0">
                <a:solidFill>
                  <a:srgbClr val="292929"/>
                </a:solidFill>
                <a:effectLst/>
                <a:latin typeface="Abadi" panose="020B0604020104020204" pitchFamily="34" charset="0"/>
                <a:ea typeface="Arial MT"/>
                <a:cs typeface="Arial MT"/>
              </a:rPr>
              <a:t> successes and failures in rocket launches.</a:t>
            </a:r>
            <a:endParaRPr lang="es-AR" sz="1400" dirty="0">
              <a:effectLst/>
              <a:latin typeface="Abadi" panose="020B0604020104020204" pitchFamily="34" charset="0"/>
              <a:ea typeface="Microsoft Sans Serif" panose="020B0604020202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84314"/>
            <a:ext cx="2948550" cy="1791335"/>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Here, the query to list 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n 5">
            <a:extLst>
              <a:ext uri="{FF2B5EF4-FFF2-40B4-BE49-F238E27FC236}">
                <a16:creationId xmlns:a16="http://schemas.microsoft.com/office/drawing/2014/main" id="{1CA4EF34-944E-413F-A510-242986869DAD}"/>
              </a:ext>
            </a:extLst>
          </p:cNvPr>
          <p:cNvPicPr>
            <a:picLocks noChangeAspect="1"/>
          </p:cNvPicPr>
          <p:nvPr/>
        </p:nvPicPr>
        <p:blipFill>
          <a:blip r:embed="rId3"/>
          <a:stretch>
            <a:fillRect/>
          </a:stretch>
        </p:blipFill>
        <p:spPr>
          <a:xfrm>
            <a:off x="4933950" y="1484314"/>
            <a:ext cx="5713730" cy="454125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253323"/>
            <a:ext cx="3324470" cy="2329815"/>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Here, the query to list the failed landing outcomes in drone ship, their booster versions, and launch site names for in year 2015.</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Imagen 5">
            <a:extLst>
              <a:ext uri="{FF2B5EF4-FFF2-40B4-BE49-F238E27FC236}">
                <a16:creationId xmlns:a16="http://schemas.microsoft.com/office/drawing/2014/main" id="{5184CE3C-B5A7-4766-AAA5-3B519A0E3ABF}"/>
              </a:ext>
            </a:extLst>
          </p:cNvPr>
          <p:cNvPicPr>
            <a:picLocks noChangeAspect="1"/>
          </p:cNvPicPr>
          <p:nvPr/>
        </p:nvPicPr>
        <p:blipFill>
          <a:blip r:embed="rId3"/>
          <a:stretch>
            <a:fillRect/>
          </a:stretch>
        </p:blipFill>
        <p:spPr>
          <a:xfrm>
            <a:off x="4494286" y="2332792"/>
            <a:ext cx="6791325" cy="25050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852790" cy="3041015"/>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With this query it is ranked the count of landing outcomes between the date 2010-06-04 and 2017-03-20,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Imagen 5">
            <a:extLst>
              <a:ext uri="{FF2B5EF4-FFF2-40B4-BE49-F238E27FC236}">
                <a16:creationId xmlns:a16="http://schemas.microsoft.com/office/drawing/2014/main" id="{A6121227-A69B-4340-9392-2A61909B8097}"/>
              </a:ext>
            </a:extLst>
          </p:cNvPr>
          <p:cNvPicPr>
            <a:picLocks noChangeAspect="1"/>
          </p:cNvPicPr>
          <p:nvPr/>
        </p:nvPicPr>
        <p:blipFill>
          <a:blip r:embed="rId3"/>
          <a:stretch>
            <a:fillRect/>
          </a:stretch>
        </p:blipFill>
        <p:spPr>
          <a:xfrm>
            <a:off x="5416867" y="1517708"/>
            <a:ext cx="5076825" cy="461962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2996231" cy="3814684"/>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It can be seen the largest number of launches were carried out in the East coast, in Florida, while in California, only 10 launches took place. All of them, in de USA.</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a:t>
            </a:r>
          </a:p>
        </p:txBody>
      </p:sp>
      <p:pic>
        <p:nvPicPr>
          <p:cNvPr id="6" name="Imagen 5">
            <a:extLst>
              <a:ext uri="{FF2B5EF4-FFF2-40B4-BE49-F238E27FC236}">
                <a16:creationId xmlns:a16="http://schemas.microsoft.com/office/drawing/2014/main" id="{5667368D-1C84-44A1-9758-AB91B46227DD}"/>
              </a:ext>
            </a:extLst>
          </p:cNvPr>
          <p:cNvPicPr>
            <a:picLocks noChangeAspect="1"/>
          </p:cNvPicPr>
          <p:nvPr/>
        </p:nvPicPr>
        <p:blipFill>
          <a:blip r:embed="rId3"/>
          <a:stretch>
            <a:fillRect/>
          </a:stretch>
        </p:blipFill>
        <p:spPr>
          <a:xfrm>
            <a:off x="4177978" y="1825625"/>
            <a:ext cx="7107633" cy="397651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Here it is possible to see 3 different locations, with its own name labels and a marker for each successful (green) and failed (red) launch.</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one on the left, represents the location placed in California. The other two, are located in Florida.</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Color-labeled launch outcomes</a:t>
            </a:r>
          </a:p>
        </p:txBody>
      </p:sp>
      <p:pic>
        <p:nvPicPr>
          <p:cNvPr id="13" name="Imagen 12">
            <a:extLst>
              <a:ext uri="{FF2B5EF4-FFF2-40B4-BE49-F238E27FC236}">
                <a16:creationId xmlns:a16="http://schemas.microsoft.com/office/drawing/2014/main" id="{C7B9F93D-ABD5-4784-B629-2CB70CB3C0A5}"/>
              </a:ext>
            </a:extLst>
          </p:cNvPr>
          <p:cNvPicPr>
            <a:picLocks noChangeAspect="1"/>
          </p:cNvPicPr>
          <p:nvPr/>
        </p:nvPicPr>
        <p:blipFill>
          <a:blip r:embed="rId3"/>
          <a:stretch>
            <a:fillRect/>
          </a:stretch>
        </p:blipFill>
        <p:spPr>
          <a:xfrm>
            <a:off x="4377312" y="3752850"/>
            <a:ext cx="3115536" cy="2305050"/>
          </a:xfrm>
          <a:prstGeom prst="rect">
            <a:avLst/>
          </a:prstGeom>
        </p:spPr>
      </p:pic>
      <p:pic>
        <p:nvPicPr>
          <p:cNvPr id="15" name="Imagen 14">
            <a:extLst>
              <a:ext uri="{FF2B5EF4-FFF2-40B4-BE49-F238E27FC236}">
                <a16:creationId xmlns:a16="http://schemas.microsoft.com/office/drawing/2014/main" id="{CD2FED4C-F823-4BD9-932E-185BB275944A}"/>
              </a:ext>
            </a:extLst>
          </p:cNvPr>
          <p:cNvPicPr>
            <a:picLocks noChangeAspect="1"/>
          </p:cNvPicPr>
          <p:nvPr/>
        </p:nvPicPr>
        <p:blipFill>
          <a:blip r:embed="rId4"/>
          <a:stretch>
            <a:fillRect/>
          </a:stretch>
        </p:blipFill>
        <p:spPr>
          <a:xfrm>
            <a:off x="7821616" y="3752850"/>
            <a:ext cx="2673157" cy="2305050"/>
          </a:xfrm>
          <a:prstGeom prst="rect">
            <a:avLst/>
          </a:prstGeom>
        </p:spPr>
      </p:pic>
      <p:pic>
        <p:nvPicPr>
          <p:cNvPr id="17" name="Imagen 16">
            <a:extLst>
              <a:ext uri="{FF2B5EF4-FFF2-40B4-BE49-F238E27FC236}">
                <a16:creationId xmlns:a16="http://schemas.microsoft.com/office/drawing/2014/main" id="{33F52EA4-1DEB-4032-AAA5-9D919C981815}"/>
              </a:ext>
            </a:extLst>
          </p:cNvPr>
          <p:cNvPicPr>
            <a:picLocks noChangeAspect="1"/>
          </p:cNvPicPr>
          <p:nvPr/>
        </p:nvPicPr>
        <p:blipFill>
          <a:blip r:embed="rId5"/>
          <a:stretch>
            <a:fillRect/>
          </a:stretch>
        </p:blipFill>
        <p:spPr>
          <a:xfrm>
            <a:off x="952919" y="3752850"/>
            <a:ext cx="3095625" cy="2305050"/>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60540" y="2012539"/>
            <a:ext cx="10118331" cy="1079672"/>
          </a:xfrm>
          <a:prstGeom prst="rect">
            <a:avLst/>
          </a:prstGeom>
        </p:spPr>
        <p:txBody>
          <a:bodyPr lIns="91440" tIns="45720" rIns="91440" bIns="45720" anchor="t">
            <a:normAutofit/>
          </a:bodyPr>
          <a:lstStyle/>
          <a:p>
            <a:pPr marL="0" indent="0" algn="just">
              <a:lnSpc>
                <a:spcPct val="100000"/>
              </a:lnSpc>
              <a:spcBef>
                <a:spcPts val="1400"/>
              </a:spcBef>
              <a:buNone/>
            </a:pPr>
            <a:r>
              <a:rPr lang="en-US" sz="2000" dirty="0">
                <a:solidFill>
                  <a:schemeClr val="accent3">
                    <a:lumMod val="25000"/>
                  </a:schemeClr>
                </a:solidFill>
                <a:latin typeface="Abadi"/>
              </a:rPr>
              <a:t>It is shown screenshots of some selected places -(1) a railway, (2) a pathway, (3) a coastline, and (4) Melbourne- and its respective distances to the launch site CCAFS SLC-40.</a:t>
            </a:r>
          </a:p>
          <a:p>
            <a:pPr marL="0" indent="0" algn="just">
              <a:lnSpc>
                <a:spcPct val="100000"/>
              </a:lnSpc>
              <a:spcBef>
                <a:spcPts val="1400"/>
              </a:spcBef>
              <a:buNone/>
            </a:pP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from CCAFS SLC-40</a:t>
            </a:r>
          </a:p>
        </p:txBody>
      </p:sp>
      <p:grpSp>
        <p:nvGrpSpPr>
          <p:cNvPr id="14" name="Grupo 13">
            <a:extLst>
              <a:ext uri="{FF2B5EF4-FFF2-40B4-BE49-F238E27FC236}">
                <a16:creationId xmlns:a16="http://schemas.microsoft.com/office/drawing/2014/main" id="{AB6CE503-89C5-429E-87E8-8860DFB2DAE1}"/>
              </a:ext>
            </a:extLst>
          </p:cNvPr>
          <p:cNvGrpSpPr/>
          <p:nvPr/>
        </p:nvGrpSpPr>
        <p:grpSpPr>
          <a:xfrm>
            <a:off x="832911" y="3459956"/>
            <a:ext cx="10236491" cy="2197872"/>
            <a:chOff x="832911" y="3459956"/>
            <a:chExt cx="10236491" cy="2197872"/>
          </a:xfrm>
        </p:grpSpPr>
        <p:pic>
          <p:nvPicPr>
            <p:cNvPr id="4" name="Imagen 3">
              <a:extLst>
                <a:ext uri="{FF2B5EF4-FFF2-40B4-BE49-F238E27FC236}">
                  <a16:creationId xmlns:a16="http://schemas.microsoft.com/office/drawing/2014/main" id="{7D08635A-A122-4257-859F-815B4C7E9634}"/>
                </a:ext>
              </a:extLst>
            </p:cNvPr>
            <p:cNvPicPr>
              <a:picLocks noChangeAspect="1"/>
            </p:cNvPicPr>
            <p:nvPr/>
          </p:nvPicPr>
          <p:blipFill>
            <a:blip r:embed="rId3"/>
            <a:stretch>
              <a:fillRect/>
            </a:stretch>
          </p:blipFill>
          <p:spPr>
            <a:xfrm>
              <a:off x="915088" y="3690882"/>
              <a:ext cx="2298883" cy="1892720"/>
            </a:xfrm>
            <a:prstGeom prst="rect">
              <a:avLst/>
            </a:prstGeom>
          </p:spPr>
        </p:pic>
        <p:pic>
          <p:nvPicPr>
            <p:cNvPr id="7" name="Imagen 6">
              <a:extLst>
                <a:ext uri="{FF2B5EF4-FFF2-40B4-BE49-F238E27FC236}">
                  <a16:creationId xmlns:a16="http://schemas.microsoft.com/office/drawing/2014/main" id="{4019A90A-699F-4574-9B0D-19189069F42A}"/>
                </a:ext>
              </a:extLst>
            </p:cNvPr>
            <p:cNvPicPr>
              <a:picLocks noChangeAspect="1"/>
            </p:cNvPicPr>
            <p:nvPr/>
          </p:nvPicPr>
          <p:blipFill>
            <a:blip r:embed="rId4"/>
            <a:stretch>
              <a:fillRect/>
            </a:stretch>
          </p:blipFill>
          <p:spPr>
            <a:xfrm>
              <a:off x="3315261" y="3674188"/>
              <a:ext cx="2298883" cy="1916646"/>
            </a:xfrm>
            <a:prstGeom prst="rect">
              <a:avLst/>
            </a:prstGeom>
          </p:spPr>
        </p:pic>
        <p:pic>
          <p:nvPicPr>
            <p:cNvPr id="10" name="Imagen 9">
              <a:extLst>
                <a:ext uri="{FF2B5EF4-FFF2-40B4-BE49-F238E27FC236}">
                  <a16:creationId xmlns:a16="http://schemas.microsoft.com/office/drawing/2014/main" id="{0E8F23F9-0A80-42CF-80C6-95916631A1C5}"/>
                </a:ext>
              </a:extLst>
            </p:cNvPr>
            <p:cNvPicPr>
              <a:picLocks noChangeAspect="1"/>
            </p:cNvPicPr>
            <p:nvPr/>
          </p:nvPicPr>
          <p:blipFill>
            <a:blip r:embed="rId5"/>
            <a:stretch>
              <a:fillRect/>
            </a:stretch>
          </p:blipFill>
          <p:spPr>
            <a:xfrm>
              <a:off x="5715435" y="3690188"/>
              <a:ext cx="2428603" cy="1900646"/>
            </a:xfrm>
            <a:prstGeom prst="rect">
              <a:avLst/>
            </a:prstGeom>
          </p:spPr>
        </p:pic>
        <p:pic>
          <p:nvPicPr>
            <p:cNvPr id="12" name="Imagen 11">
              <a:extLst>
                <a:ext uri="{FF2B5EF4-FFF2-40B4-BE49-F238E27FC236}">
                  <a16:creationId xmlns:a16="http://schemas.microsoft.com/office/drawing/2014/main" id="{4E512989-BCE7-424F-B408-7DFE310FB431}"/>
                </a:ext>
              </a:extLst>
            </p:cNvPr>
            <p:cNvPicPr>
              <a:picLocks noChangeAspect="1"/>
            </p:cNvPicPr>
            <p:nvPr/>
          </p:nvPicPr>
          <p:blipFill>
            <a:blip r:embed="rId6"/>
            <a:stretch>
              <a:fillRect/>
            </a:stretch>
          </p:blipFill>
          <p:spPr>
            <a:xfrm>
              <a:off x="8233960" y="3459956"/>
              <a:ext cx="2835442" cy="2130878"/>
            </a:xfrm>
            <a:prstGeom prst="rect">
              <a:avLst/>
            </a:prstGeom>
          </p:spPr>
        </p:pic>
        <p:sp>
          <p:nvSpPr>
            <p:cNvPr id="13" name="CuadroTexto 12">
              <a:extLst>
                <a:ext uri="{FF2B5EF4-FFF2-40B4-BE49-F238E27FC236}">
                  <a16:creationId xmlns:a16="http://schemas.microsoft.com/office/drawing/2014/main" id="{FDC7CB9B-29A8-4CD1-BC2F-0EF8FAA495E7}"/>
                </a:ext>
              </a:extLst>
            </p:cNvPr>
            <p:cNvSpPr txBox="1"/>
            <p:nvPr/>
          </p:nvSpPr>
          <p:spPr>
            <a:xfrm>
              <a:off x="832911" y="5288496"/>
              <a:ext cx="8338241" cy="369332"/>
            </a:xfrm>
            <a:prstGeom prst="rect">
              <a:avLst/>
            </a:prstGeom>
            <a:noFill/>
          </p:spPr>
          <p:txBody>
            <a:bodyPr wrap="square" rtlCol="0">
              <a:spAutoFit/>
            </a:bodyPr>
            <a:lstStyle/>
            <a:p>
              <a:r>
                <a:rPr lang="es-AR" dirty="0">
                  <a:effectLst>
                    <a:outerShdw blurRad="38100" dist="38100" dir="2700000" algn="tl">
                      <a:srgbClr val="000000">
                        <a:alpha val="43137"/>
                      </a:srgbClr>
                    </a:outerShdw>
                  </a:effectLst>
                </a:rPr>
                <a:t>(1)		           (3)			     (4)			(5)</a:t>
              </a:r>
            </a:p>
          </p:txBody>
        </p:sp>
      </p:gr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21929" y="1515262"/>
            <a:ext cx="9114576" cy="1209549"/>
          </a:xfrm>
          <a:prstGeom prst="rect">
            <a:avLst/>
          </a:prstGeom>
        </p:spPr>
        <p:txBody>
          <a:bodyPr lIns="91440" tIns="45720" rIns="91440" bIns="45720" anchor="t">
            <a:normAutofit/>
          </a:bodyPr>
          <a:lstStyle/>
          <a:p>
            <a:pPr algn="just">
              <a:lnSpc>
                <a:spcPct val="100000"/>
              </a:lnSpc>
              <a:spcBef>
                <a:spcPts val="1400"/>
              </a:spcBef>
            </a:pPr>
            <a:r>
              <a:rPr lang="en-US" sz="2000" dirty="0">
                <a:solidFill>
                  <a:schemeClr val="accent3">
                    <a:lumMod val="25000"/>
                  </a:schemeClr>
                </a:solidFill>
                <a:latin typeface="Abadi"/>
              </a:rPr>
              <a:t>It can be seen a comparative of the success rate of the 4 different Launch Sites.</a:t>
            </a:r>
          </a:p>
          <a:p>
            <a:pPr algn="just">
              <a:lnSpc>
                <a:spcPct val="100000"/>
              </a:lnSpc>
              <a:spcBef>
                <a:spcPts val="1400"/>
              </a:spcBef>
            </a:pPr>
            <a:r>
              <a:rPr lang="en-US" sz="2000" dirty="0">
                <a:solidFill>
                  <a:schemeClr val="accent3">
                    <a:lumMod val="25000"/>
                  </a:schemeClr>
                </a:solidFill>
                <a:latin typeface="Abadi"/>
              </a:rPr>
              <a:t>It is observed that KSC LC-39A has the highest amount of success (41.7% of the total launches)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by Site</a:t>
            </a:r>
          </a:p>
        </p:txBody>
      </p:sp>
      <p:pic>
        <p:nvPicPr>
          <p:cNvPr id="4" name="Imagen 3">
            <a:extLst>
              <a:ext uri="{FF2B5EF4-FFF2-40B4-BE49-F238E27FC236}">
                <a16:creationId xmlns:a16="http://schemas.microsoft.com/office/drawing/2014/main" id="{DD71A5A1-65F2-4B07-B80B-F5C7F0A877E1}"/>
              </a:ext>
            </a:extLst>
          </p:cNvPr>
          <p:cNvPicPr>
            <a:picLocks noChangeAspect="1"/>
          </p:cNvPicPr>
          <p:nvPr/>
        </p:nvPicPr>
        <p:blipFill>
          <a:blip r:embed="rId3"/>
          <a:stretch>
            <a:fillRect/>
          </a:stretch>
        </p:blipFill>
        <p:spPr>
          <a:xfrm>
            <a:off x="1221929" y="2823688"/>
            <a:ext cx="9117129" cy="327998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320123" y="1825625"/>
            <a:ext cx="9379390" cy="990003"/>
          </a:xfrm>
          <a:prstGeom prst="rect">
            <a:avLst/>
          </a:prstGeom>
        </p:spPr>
        <p:txBody>
          <a:bodyPr lIns="91440" tIns="45720" rIns="91440" bIns="45720" anchor="t">
            <a:normAutofit/>
          </a:bodyPr>
          <a:lstStyle/>
          <a:p>
            <a:pPr algn="just">
              <a:lnSpc>
                <a:spcPct val="100000"/>
              </a:lnSpc>
              <a:spcBef>
                <a:spcPts val="1400"/>
              </a:spcBef>
            </a:pPr>
            <a:r>
              <a:rPr lang="en-US" sz="2000" dirty="0">
                <a:solidFill>
                  <a:schemeClr val="accent3">
                    <a:lumMod val="25000"/>
                  </a:schemeClr>
                </a:solidFill>
                <a:latin typeface="Abadi"/>
              </a:rPr>
              <a:t>Exploring all launches occurred in KSC LC-39A, it is observed that 76.9 % of launches were successful, while 23.1 % were unsuccessful.</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of KSC LC-39A</a:t>
            </a:r>
          </a:p>
        </p:txBody>
      </p:sp>
      <p:pic>
        <p:nvPicPr>
          <p:cNvPr id="4" name="Imagen 3">
            <a:extLst>
              <a:ext uri="{FF2B5EF4-FFF2-40B4-BE49-F238E27FC236}">
                <a16:creationId xmlns:a16="http://schemas.microsoft.com/office/drawing/2014/main" id="{F485B34F-8C35-4E62-9197-F46822E67663}"/>
              </a:ext>
            </a:extLst>
          </p:cNvPr>
          <p:cNvPicPr>
            <a:picLocks noChangeAspect="1"/>
          </p:cNvPicPr>
          <p:nvPr/>
        </p:nvPicPr>
        <p:blipFill>
          <a:blip r:embed="rId3"/>
          <a:stretch>
            <a:fillRect/>
          </a:stretch>
        </p:blipFill>
        <p:spPr>
          <a:xfrm>
            <a:off x="1320123" y="2815628"/>
            <a:ext cx="9379390" cy="332143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669896" y="1940560"/>
            <a:ext cx="8622184" cy="355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1600" dirty="0">
                <a:solidFill>
                  <a:schemeClr val="accent3">
                    <a:lumMod val="25000"/>
                  </a:schemeClr>
                </a:solidFill>
                <a:latin typeface="Abadi" panose="020B0604020104020204" pitchFamily="34" charset="0"/>
              </a:rPr>
              <a:t>The savings in SpaceX launches, compared to its competitors, are found in the reuse of the first stage of the rocket. Therefore, if we can determine whether the first stage will land, we can determine the cost of a launch. This information is required by the company </a:t>
            </a:r>
            <a:r>
              <a:rPr lang="en-US" sz="1600" dirty="0" err="1">
                <a:solidFill>
                  <a:schemeClr val="accent3">
                    <a:lumMod val="25000"/>
                  </a:schemeClr>
                </a:solidFill>
                <a:latin typeface="Abadi" panose="020B0604020104020204" pitchFamily="34" charset="0"/>
              </a:rPr>
              <a:t>SpaceY</a:t>
            </a:r>
            <a:r>
              <a:rPr lang="en-US" sz="1600" dirty="0">
                <a:solidFill>
                  <a:schemeClr val="accent3">
                    <a:lumMod val="25000"/>
                  </a:schemeClr>
                </a:solidFill>
                <a:latin typeface="Abadi" panose="020B0604020104020204" pitchFamily="34" charset="0"/>
              </a:rPr>
              <a:t> in order to compete in the aerospace market. The goal of the project is to create a machine learning pipeline to predict whether the first stage will be successful.</a:t>
            </a:r>
          </a:p>
          <a:p>
            <a:pPr algn="just">
              <a:spcBef>
                <a:spcPts val="1400"/>
              </a:spcBef>
            </a:pPr>
            <a:endParaRPr lang="en-US" sz="1600" dirty="0">
              <a:solidFill>
                <a:schemeClr val="accent3">
                  <a:lumMod val="25000"/>
                </a:schemeClr>
              </a:solidFill>
              <a:latin typeface="Abadi" panose="020B0604020104020204" pitchFamily="34" charset="0"/>
            </a:endParaRPr>
          </a:p>
          <a:p>
            <a:pPr algn="just">
              <a:spcBef>
                <a:spcPts val="1400"/>
              </a:spcBef>
            </a:pPr>
            <a:r>
              <a:rPr lang="en-US" sz="2000" dirty="0">
                <a:solidFill>
                  <a:schemeClr val="accent3">
                    <a:lumMod val="25000"/>
                  </a:schemeClr>
                </a:solidFill>
                <a:latin typeface="Abadi" panose="020B0604020104020204" pitchFamily="34" charset="0"/>
              </a:rPr>
              <a:t>Questions to be answered:</a:t>
            </a:r>
          </a:p>
          <a:p>
            <a:pPr marL="0" indent="0" algn="just">
              <a:spcBef>
                <a:spcPts val="1400"/>
              </a:spcBef>
              <a:buNone/>
            </a:pPr>
            <a:r>
              <a:rPr lang="en-US" sz="2200" dirty="0">
                <a:solidFill>
                  <a:schemeClr val="accent3">
                    <a:lumMod val="25000"/>
                  </a:schemeClr>
                </a:solidFill>
                <a:latin typeface="Abadi" panose="020B0604020104020204" pitchFamily="34" charset="0"/>
              </a:rPr>
              <a:t>	</a:t>
            </a:r>
            <a:r>
              <a:rPr lang="en-US" sz="1600" dirty="0">
                <a:solidFill>
                  <a:schemeClr val="accent3">
                    <a:lumMod val="25000"/>
                  </a:schemeClr>
                </a:solidFill>
                <a:latin typeface="Abadi" panose="020B0604020104020204" pitchFamily="34" charset="0"/>
              </a:rPr>
              <a:t>Where is the launch center where most launches were successful?</a:t>
            </a:r>
          </a:p>
          <a:p>
            <a:pPr marL="0" indent="0" algn="just">
              <a:spcBef>
                <a:spcPts val="1400"/>
              </a:spcBef>
              <a:buNone/>
            </a:pPr>
            <a:r>
              <a:rPr lang="en-US" sz="1600" dirty="0">
                <a:solidFill>
                  <a:schemeClr val="accent3">
                    <a:lumMod val="25000"/>
                  </a:schemeClr>
                </a:solidFill>
                <a:latin typeface="Abadi" panose="020B0604020104020204" pitchFamily="34" charset="0"/>
              </a:rPr>
              <a:t>	Which characteristics are the most relevant for a correct prediction of a successful landing?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52645"/>
            <a:ext cx="10414662" cy="1670390"/>
          </a:xfrm>
          <a:prstGeom prst="rect">
            <a:avLst/>
          </a:prstGeom>
        </p:spPr>
        <p:txBody>
          <a:bodyPr lIns="91440" tIns="45720" rIns="91440" bIns="45720" anchor="t">
            <a:normAutofit/>
          </a:bodyPr>
          <a:lstStyle/>
          <a:p>
            <a:pPr algn="just">
              <a:lnSpc>
                <a:spcPct val="100000"/>
              </a:lnSpc>
              <a:spcBef>
                <a:spcPts val="1400"/>
              </a:spcBef>
            </a:pPr>
            <a:r>
              <a:rPr lang="en-US" sz="1800" dirty="0">
                <a:solidFill>
                  <a:schemeClr val="accent3">
                    <a:lumMod val="25000"/>
                  </a:schemeClr>
                </a:solidFill>
                <a:latin typeface="Abadi"/>
              </a:rPr>
              <a:t>It can be seen successes (class 1) and failures (class 0), for all Launch sites, colored according to different booster versions. The slider above allows you to select different payload mass ranges.</a:t>
            </a:r>
          </a:p>
          <a:p>
            <a:pPr algn="just">
              <a:lnSpc>
                <a:spcPct val="100000"/>
              </a:lnSpc>
              <a:spcBef>
                <a:spcPts val="1400"/>
              </a:spcBef>
            </a:pPr>
            <a:r>
              <a:rPr lang="en-US" sz="1800" dirty="0">
                <a:solidFill>
                  <a:schemeClr val="accent3">
                    <a:lumMod val="25000"/>
                  </a:schemeClr>
                </a:solidFill>
                <a:latin typeface="Abadi"/>
              </a:rPr>
              <a:t>For example, if we select payload mass in 2000 kg to 6000 kg range, FT booster version has the highest number of success launches, as it is shown below.</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and Success</a:t>
            </a:r>
          </a:p>
        </p:txBody>
      </p:sp>
      <p:pic>
        <p:nvPicPr>
          <p:cNvPr id="4" name="Imagen 3">
            <a:extLst>
              <a:ext uri="{FF2B5EF4-FFF2-40B4-BE49-F238E27FC236}">
                <a16:creationId xmlns:a16="http://schemas.microsoft.com/office/drawing/2014/main" id="{62836413-B84D-446F-9645-C770EDA4F839}"/>
              </a:ext>
            </a:extLst>
          </p:cNvPr>
          <p:cNvPicPr>
            <a:picLocks noChangeAspect="1"/>
          </p:cNvPicPr>
          <p:nvPr/>
        </p:nvPicPr>
        <p:blipFill>
          <a:blip r:embed="rId3"/>
          <a:stretch>
            <a:fillRect/>
          </a:stretch>
        </p:blipFill>
        <p:spPr>
          <a:xfrm>
            <a:off x="2089842" y="3138312"/>
            <a:ext cx="8012316" cy="308808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261258"/>
            <a:ext cx="4680176" cy="3304698"/>
          </a:xfrm>
          <a:prstGeom prst="rect">
            <a:avLst/>
          </a:prstGeom>
        </p:spPr>
        <p:txBody>
          <a:bodyPr vert="horz" lIns="91440" tIns="45720" rIns="91440" bIns="45720" rtlCol="0" anchor="t">
            <a:normAutofit/>
          </a:bodyPr>
          <a:lstStyle/>
          <a:p>
            <a:pPr algn="just">
              <a:lnSpc>
                <a:spcPct val="100000"/>
              </a:lnSpc>
              <a:spcBef>
                <a:spcPts val="1400"/>
              </a:spcBef>
            </a:pPr>
            <a:r>
              <a:rPr lang="en-US" sz="2200" dirty="0">
                <a:solidFill>
                  <a:schemeClr val="accent3">
                    <a:lumMod val="25000"/>
                  </a:schemeClr>
                </a:solidFill>
                <a:latin typeface="Abadi"/>
              </a:rPr>
              <a:t>There were compared 4 models: Logistic Regression, Support Vector Machine, Decision Tree Classifier, and K-nearest Neighbors.</a:t>
            </a:r>
          </a:p>
          <a:p>
            <a:pPr algn="just">
              <a:lnSpc>
                <a:spcPct val="100000"/>
              </a:lnSpc>
              <a:spcBef>
                <a:spcPts val="1400"/>
              </a:spcBef>
            </a:pPr>
            <a:r>
              <a:rPr lang="en-US" sz="2200" dirty="0">
                <a:solidFill>
                  <a:schemeClr val="accent3">
                    <a:lumMod val="25000"/>
                  </a:schemeClr>
                </a:solidFill>
                <a:latin typeface="Abadi"/>
              </a:rPr>
              <a:t>Decision Tree Classifier showed the highest train accuracy (R</a:t>
            </a:r>
            <a:r>
              <a:rPr lang="en-US" sz="2200" baseline="30000" dirty="0">
                <a:solidFill>
                  <a:schemeClr val="accent3">
                    <a:lumMod val="25000"/>
                  </a:schemeClr>
                </a:solidFill>
                <a:latin typeface="Abadi"/>
              </a:rPr>
              <a:t>2 </a:t>
            </a:r>
            <a:r>
              <a:rPr lang="en-US" sz="2200" dirty="0">
                <a:solidFill>
                  <a:schemeClr val="accent3">
                    <a:lumMod val="25000"/>
                  </a:schemeClr>
                </a:solidFill>
                <a:latin typeface="Abadi"/>
              </a:rPr>
              <a:t>=0.8889) and test accuracy (R</a:t>
            </a:r>
            <a:r>
              <a:rPr lang="en-US" sz="2200" baseline="30000" dirty="0">
                <a:solidFill>
                  <a:schemeClr val="accent3">
                    <a:lumMod val="25000"/>
                  </a:schemeClr>
                </a:solidFill>
                <a:latin typeface="Abadi"/>
              </a:rPr>
              <a:t>2</a:t>
            </a:r>
            <a:r>
              <a:rPr lang="en-US" sz="2200" dirty="0">
                <a:solidFill>
                  <a:schemeClr val="accent3">
                    <a:lumMod val="25000"/>
                  </a:schemeClr>
                </a:solidFill>
                <a:latin typeface="Abadi"/>
              </a:rPr>
              <a:t> = 0.9444).</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Imagen 2">
            <a:extLst>
              <a:ext uri="{FF2B5EF4-FFF2-40B4-BE49-F238E27FC236}">
                <a16:creationId xmlns:a16="http://schemas.microsoft.com/office/drawing/2014/main" id="{8530B9E1-4650-4776-9863-DA5B9CEF0082}"/>
              </a:ext>
            </a:extLst>
          </p:cNvPr>
          <p:cNvPicPr>
            <a:picLocks noChangeAspect="1"/>
          </p:cNvPicPr>
          <p:nvPr/>
        </p:nvPicPr>
        <p:blipFill>
          <a:blip r:embed="rId3"/>
          <a:stretch>
            <a:fillRect/>
          </a:stretch>
        </p:blipFill>
        <p:spPr>
          <a:xfrm>
            <a:off x="5843922" y="2145672"/>
            <a:ext cx="5089637" cy="353587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865676"/>
            <a:ext cx="3792936" cy="3811588"/>
          </a:xfrm>
          <a:prstGeom prst="rect">
            <a:avLst/>
          </a:prstGeom>
        </p:spPr>
        <p:txBody>
          <a:bodyPr>
            <a:normAutofit lnSpcReduction="10000"/>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Classification Tree model is shown to the right.</a:t>
            </a:r>
          </a:p>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It can be seen that the model classified almost correctly landed and not landed cases, but it failed just in the classification of one  not landed case as a landed.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Imagen 2">
            <a:extLst>
              <a:ext uri="{FF2B5EF4-FFF2-40B4-BE49-F238E27FC236}">
                <a16:creationId xmlns:a16="http://schemas.microsoft.com/office/drawing/2014/main" id="{37362631-176F-4CEE-93A0-847776E20130}"/>
              </a:ext>
            </a:extLst>
          </p:cNvPr>
          <p:cNvPicPr>
            <a:picLocks noChangeAspect="1"/>
          </p:cNvPicPr>
          <p:nvPr/>
        </p:nvPicPr>
        <p:blipFill>
          <a:blip r:embed="rId3"/>
          <a:stretch>
            <a:fillRect/>
          </a:stretch>
        </p:blipFill>
        <p:spPr>
          <a:xfrm>
            <a:off x="5351164" y="1735942"/>
            <a:ext cx="5219700" cy="433387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923453" y="1963542"/>
            <a:ext cx="10203256" cy="3301630"/>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The best launch site is KSC LC-39A;</a:t>
            </a:r>
          </a:p>
          <a:p>
            <a:pPr>
              <a:lnSpc>
                <a:spcPct val="100000"/>
              </a:lnSpc>
              <a:spcBef>
                <a:spcPts val="1400"/>
              </a:spcBef>
            </a:pPr>
            <a:r>
              <a:rPr lang="en-US" sz="2000" dirty="0">
                <a:solidFill>
                  <a:schemeClr val="accent3">
                    <a:lumMod val="25000"/>
                  </a:schemeClr>
                </a:solidFill>
                <a:latin typeface="Abadi" panose="020B0604020104020204" pitchFamily="34" charset="0"/>
              </a:rPr>
              <a:t>Launches above 9,000kg trend to be more successful;</a:t>
            </a:r>
          </a:p>
          <a:p>
            <a:pPr>
              <a:lnSpc>
                <a:spcPct val="100000"/>
              </a:lnSpc>
              <a:spcBef>
                <a:spcPts val="1400"/>
              </a:spcBef>
            </a:pPr>
            <a:r>
              <a:rPr lang="en-US" sz="2000" dirty="0">
                <a:solidFill>
                  <a:schemeClr val="accent3">
                    <a:lumMod val="25000"/>
                  </a:schemeClr>
                </a:solidFill>
                <a:latin typeface="Abadi" panose="020B0604020104020204" pitchFamily="34" charset="0"/>
              </a:rPr>
              <a:t>Launch success rate starts to increase in 2013 with a steady growth.</a:t>
            </a:r>
          </a:p>
          <a:p>
            <a:pPr>
              <a:lnSpc>
                <a:spcPct val="100000"/>
              </a:lnSpc>
              <a:spcBef>
                <a:spcPts val="1400"/>
              </a:spcBef>
            </a:pPr>
            <a:r>
              <a:rPr lang="en-US" sz="2000" dirty="0">
                <a:solidFill>
                  <a:schemeClr val="accent3">
                    <a:lumMod val="25000"/>
                  </a:schemeClr>
                </a:solidFill>
                <a:latin typeface="Abadi" panose="020B0604020104020204" pitchFamily="34" charset="0"/>
              </a:rPr>
              <a:t>Orbits ES-L1, GEO, HEO, SSO, VLEO have the highest success rate.</a:t>
            </a:r>
          </a:p>
          <a:p>
            <a:pPr>
              <a:lnSpc>
                <a:spcPct val="100000"/>
              </a:lnSpc>
              <a:spcBef>
                <a:spcPts val="1400"/>
              </a:spcBef>
            </a:pPr>
            <a:r>
              <a:rPr lang="en-US" sz="2000" dirty="0">
                <a:solidFill>
                  <a:schemeClr val="accent3">
                    <a:lumMod val="25000"/>
                  </a:schemeClr>
                </a:solidFill>
                <a:latin typeface="Abadi" panose="020B0604020104020204" pitchFamily="34" charset="0"/>
              </a:rPr>
              <a:t>KSC LC-39A have the most successful launches of any sites.</a:t>
            </a:r>
          </a:p>
          <a:p>
            <a:pPr>
              <a:lnSpc>
                <a:spcPct val="100000"/>
              </a:lnSpc>
              <a:spcBef>
                <a:spcPts val="1400"/>
              </a:spcBef>
            </a:pPr>
            <a:r>
              <a:rPr lang="en-US" sz="2000" dirty="0">
                <a:solidFill>
                  <a:schemeClr val="accent3">
                    <a:lumMod val="25000"/>
                  </a:schemeClr>
                </a:solidFill>
                <a:latin typeface="Abadi" panose="020B0604020104020204" pitchFamily="34" charset="0"/>
              </a:rPr>
              <a:t>Decision Tree Classifier can be used to predict successful landings and increase profits.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General 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13113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complete work,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Notebooks and Python codes can be found in the link </a:t>
            </a:r>
            <a:r>
              <a:rPr lang="en-US" sz="2200" dirty="0">
                <a:solidFill>
                  <a:schemeClr val="accent3">
                    <a:lumMod val="25000"/>
                  </a:schemeClr>
                </a:solidFill>
                <a:latin typeface="Abadi" panose="020B0604020104020204" pitchFamily="34" charset="0"/>
                <a:hlinkClick r:id="rId4"/>
              </a:rPr>
              <a:t>https://github.com/FranGazta/Data-Science-Capstone-Coursera</a:t>
            </a:r>
            <a:r>
              <a:rPr lang="en-US" sz="2200" dirty="0">
                <a:solidFill>
                  <a:schemeClr val="accent3">
                    <a:lumMod val="25000"/>
                  </a:schemeClr>
                </a:solidFill>
                <a:latin typeface="Abadi" panose="020B0604020104020204" pitchFamily="34" charset="0"/>
              </a:rPr>
              <a:t>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484640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from Space X was obtained from 2 sources:</a:t>
            </a:r>
          </a:p>
          <a:p>
            <a:pPr lvl="1">
              <a:lnSpc>
                <a:spcPct val="120000"/>
              </a:lnSpc>
              <a:spcBef>
                <a:spcPts val="1400"/>
              </a:spcBef>
            </a:pPr>
            <a:r>
              <a:rPr lang="en-US" sz="7600" dirty="0">
                <a:solidFill>
                  <a:schemeClr val="bg2">
                    <a:lumMod val="50000"/>
                  </a:schemeClr>
                </a:solidFill>
                <a:latin typeface="Abadi"/>
              </a:rPr>
              <a:t>Space X API (https://api.spacexdata.com/v4/rockets/)</a:t>
            </a:r>
          </a:p>
          <a:p>
            <a:pPr lvl="1">
              <a:lnSpc>
                <a:spcPct val="120000"/>
              </a:lnSpc>
              <a:spcBef>
                <a:spcPts val="1400"/>
              </a:spcBef>
            </a:pPr>
            <a:r>
              <a:rPr lang="en-US" sz="7600" dirty="0" err="1">
                <a:solidFill>
                  <a:schemeClr val="bg2">
                    <a:lumMod val="50000"/>
                  </a:schemeClr>
                </a:solidFill>
                <a:latin typeface="Abadi"/>
              </a:rPr>
              <a:t>WebScraping</a:t>
            </a:r>
            <a:r>
              <a:rPr lang="en-US" sz="7600" dirty="0">
                <a:solidFill>
                  <a:schemeClr val="bg2">
                    <a:lumMod val="50000"/>
                  </a:schemeClr>
                </a:solidFill>
                <a:latin typeface="Abadi"/>
              </a:rPr>
              <a:t> (https://en.wikipedia.org/wiki/List_of_Falcon/_9/_and_Falcon_Heavy_launches)</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Collected data was enriched by creating a landing outcome label based on outcome data after summarizing and analyzing features</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112374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377351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collected were normalized, dividing in training and test data sets and evaluating them by four different classification models, being the accuracy of each model analyzed using different techniques.</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710813" y="1699231"/>
            <a:ext cx="8155858" cy="2533556"/>
          </a:xfrm>
          <a:prstGeom prst="rect">
            <a:avLst/>
          </a:prstGeom>
        </p:spPr>
        <p:txBody>
          <a:bodyPr/>
          <a:lstStyle/>
          <a:p>
            <a:pPr marL="0" indent="0" algn="just">
              <a:lnSpc>
                <a:spcPct val="100000"/>
              </a:lnSpc>
              <a:spcBef>
                <a:spcPts val="1400"/>
              </a:spcBef>
              <a:buNone/>
            </a:pPr>
            <a:r>
              <a:rPr lang="en-US" sz="2100" dirty="0">
                <a:solidFill>
                  <a:schemeClr val="accent3">
                    <a:lumMod val="25000"/>
                  </a:schemeClr>
                </a:solidFill>
                <a:latin typeface="Abadi" panose="020B0604020104020204" pitchFamily="34" charset="0"/>
              </a:rPr>
              <a:t>Data collection process involved a combination of API requests from </a:t>
            </a:r>
            <a:br>
              <a:rPr lang="en-US" sz="2100" dirty="0">
                <a:solidFill>
                  <a:schemeClr val="accent3">
                    <a:lumMod val="25000"/>
                  </a:schemeClr>
                </a:solidFill>
                <a:latin typeface="Abadi" panose="020B0604020104020204" pitchFamily="34" charset="0"/>
              </a:rPr>
            </a:br>
            <a:r>
              <a:rPr lang="en-US" sz="2100" dirty="0">
                <a:solidFill>
                  <a:schemeClr val="accent3">
                    <a:lumMod val="25000"/>
                  </a:schemeClr>
                </a:solidFill>
                <a:latin typeface="Abadi" panose="020B0604020104020204" pitchFamily="34" charset="0"/>
              </a:rPr>
              <a:t>SpaceX REST API (</a:t>
            </a:r>
            <a:r>
              <a:rPr lang="en-US" sz="2100" dirty="0">
                <a:solidFill>
                  <a:schemeClr val="accent3">
                    <a:lumMod val="25000"/>
                  </a:schemeClr>
                </a:solidFill>
                <a:latin typeface="Abadi" panose="020B0604020104020204" pitchFamily="34" charset="0"/>
                <a:hlinkClick r:id="rId3"/>
              </a:rPr>
              <a:t>https://api.spacexdata.com/v4/rockets</a:t>
            </a:r>
            <a:r>
              <a:rPr lang="en-US" sz="2100" dirty="0">
                <a:solidFill>
                  <a:schemeClr val="accent3">
                    <a:lumMod val="25000"/>
                  </a:schemeClr>
                </a:solidFill>
                <a:latin typeface="Abadi" panose="020B0604020104020204" pitchFamily="34" charset="0"/>
              </a:rPr>
              <a:t>/) and Web Scraping data from a table in SpaceX’s Wikipedia entry (</a:t>
            </a:r>
            <a:r>
              <a:rPr lang="en-US" sz="2100" dirty="0">
                <a:solidFill>
                  <a:schemeClr val="accent3">
                    <a:lumMod val="25000"/>
                  </a:schemeClr>
                </a:solidFill>
                <a:latin typeface="Abadi" panose="020B0604020104020204" pitchFamily="34" charset="0"/>
                <a:hlinkClick r:id="rId4"/>
              </a:rPr>
              <a:t>https://en.wikipedia.org/wiki/List_of_Falcon/_9/_and_Falcon_Heavy_launches</a:t>
            </a:r>
            <a:r>
              <a:rPr lang="en-US" sz="2100" dirty="0">
                <a:solidFill>
                  <a:schemeClr val="accent3">
                    <a:lumMod val="25000"/>
                  </a:schemeClr>
                </a:solidFill>
                <a:latin typeface="Abadi" panose="020B0604020104020204" pitchFamily="34" charset="0"/>
              </a:rPr>
              <a:t>). We had to use both of these data collection methods in order to get complete information about the launches for a more detailed analysis.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905433" y="1866952"/>
            <a:ext cx="5725159" cy="4634923"/>
          </a:xfrm>
          <a:prstGeom prst="rect">
            <a:avLst/>
          </a:prstGeom>
          <a:noFill/>
          <a:ln>
            <a:noFill/>
            <a:prstDash val="dash"/>
          </a:ln>
        </p:spPr>
        <p:txBody>
          <a:bodyPr vert="horz" lIns="91440" tIns="45720" rIns="91440" bIns="45720" rtlCol="0" anchor="t">
            <a:normAutofit/>
          </a:bodyPr>
          <a:lstStyle/>
          <a:p>
            <a:pPr marL="342900" lvl="0" indent="-342900" algn="just">
              <a:spcBef>
                <a:spcPts val="4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Request</a:t>
            </a:r>
            <a:r>
              <a:rPr lang="en-US" sz="1800" b="1" spc="-3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4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SpaceX</a:t>
            </a:r>
            <a:r>
              <a:rPr lang="en-US" sz="1800" spc="-10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API</a:t>
            </a:r>
            <a:r>
              <a:rPr lang="en-US" sz="1800" spc="-4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(rocket</a:t>
            </a:r>
            <a:r>
              <a:rPr lang="en-US" sz="1800" spc="-8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launch</a:t>
            </a:r>
            <a:r>
              <a:rPr lang="en-US" sz="1800" spc="-4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data)</a:t>
            </a:r>
            <a:endParaRPr lang="es-AR" sz="1800" dirty="0">
              <a:effectLst/>
              <a:latin typeface="Tahoma" panose="020B0604030504040204" pitchFamily="34" charset="0"/>
              <a:ea typeface="Tahoma" panose="020B0604030504040204" pitchFamily="34" charset="0"/>
            </a:endParaRPr>
          </a:p>
          <a:p>
            <a:pPr marL="342900" lvl="0" indent="-342900" algn="just">
              <a:spcBef>
                <a:spcPts val="114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Decode</a:t>
            </a:r>
            <a:r>
              <a:rPr lang="en-US" sz="1800" b="1" spc="-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response</a:t>
            </a:r>
            <a:r>
              <a:rPr lang="en-US" sz="1800" b="1"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using</a:t>
            </a:r>
            <a:r>
              <a:rPr lang="en-US" sz="1800" spc="-4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.json()</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and</a:t>
            </a:r>
            <a:r>
              <a:rPr lang="en-US" sz="1800" spc="-1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convert</a:t>
            </a:r>
            <a:r>
              <a:rPr lang="en-US" sz="1800" spc="-7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to</a:t>
            </a:r>
            <a:r>
              <a:rPr lang="en-US" sz="1800" spc="-2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a:t>
            </a:r>
            <a:r>
              <a:rPr lang="en-US" sz="1800" spc="-5" dirty="0">
                <a:effectLst/>
                <a:latin typeface="Tahoma" panose="020B0604030504040204" pitchFamily="34" charset="0"/>
                <a:ea typeface="Tahoma" panose="020B0604030504040204" pitchFamily="34" charset="0"/>
              </a:rPr>
              <a:t> </a:t>
            </a:r>
            <a:r>
              <a:rPr lang="en-US" sz="1800" dirty="0" err="1">
                <a:effectLst/>
                <a:latin typeface="Tahoma" panose="020B0604030504040204" pitchFamily="34" charset="0"/>
                <a:ea typeface="Tahoma" panose="020B0604030504040204" pitchFamily="34" charset="0"/>
              </a:rPr>
              <a:t>dataframe</a:t>
            </a:r>
            <a:r>
              <a:rPr lang="en-US" sz="1800" spc="-5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using</a:t>
            </a:r>
            <a:r>
              <a:rPr lang="en-US" sz="1800" spc="-2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t>
            </a:r>
            <a:r>
              <a:rPr lang="en-US" sz="1800" dirty="0" err="1">
                <a:effectLst/>
                <a:latin typeface="Tahoma" panose="020B0604030504040204" pitchFamily="34" charset="0"/>
                <a:ea typeface="Tahoma" panose="020B0604030504040204" pitchFamily="34" charset="0"/>
              </a:rPr>
              <a:t>json_normalize</a:t>
            </a:r>
            <a:r>
              <a:rPr lang="en-US" sz="1800" dirty="0">
                <a:effectLst/>
                <a:latin typeface="Tahoma" panose="020B0604030504040204" pitchFamily="34" charset="0"/>
                <a:ea typeface="Tahoma" panose="020B0604030504040204" pitchFamily="34" charset="0"/>
              </a:rPr>
              <a:t>()</a:t>
            </a:r>
            <a:endParaRPr lang="es-AR" sz="1800" dirty="0">
              <a:effectLst/>
              <a:latin typeface="Tahoma" panose="020B0604030504040204" pitchFamily="34" charset="0"/>
              <a:ea typeface="Tahoma" panose="020B0604030504040204" pitchFamily="34" charset="0"/>
            </a:endParaRPr>
          </a:p>
          <a:p>
            <a:pPr marL="342900" lvl="0" indent="-342900" algn="just">
              <a:spcBef>
                <a:spcPts val="11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Request</a:t>
            </a:r>
            <a:r>
              <a:rPr lang="en-US" sz="1800" b="1" spc="3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information</a:t>
            </a:r>
            <a:r>
              <a:rPr lang="en-US" sz="1800" b="1"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about</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launches</a:t>
            </a:r>
            <a:r>
              <a:rPr lang="en-US" sz="1800" spc="1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SpaceX</a:t>
            </a:r>
            <a:r>
              <a:rPr lang="en-US" sz="1800" spc="-5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API</a:t>
            </a:r>
            <a:r>
              <a:rPr lang="en-US" sz="1800"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using</a:t>
            </a:r>
            <a:r>
              <a:rPr lang="en-US" sz="1800"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custom</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functions</a:t>
            </a:r>
            <a:endParaRPr lang="es-AR" sz="1800" dirty="0">
              <a:effectLst/>
              <a:latin typeface="Tahoma" panose="020B0604030504040204" pitchFamily="34" charset="0"/>
              <a:ea typeface="Tahoma" panose="020B0604030504040204" pitchFamily="34" charset="0"/>
            </a:endParaRPr>
          </a:p>
          <a:p>
            <a:pPr marL="342900" lvl="0" indent="-342900" algn="just">
              <a:spcBef>
                <a:spcPts val="1155"/>
              </a:spcBef>
              <a:buFont typeface="+mj-lt"/>
              <a:buAutoNum type="arabicPeriod"/>
              <a:tabLst>
                <a:tab pos="312420" algn="l"/>
              </a:tabLst>
            </a:pPr>
            <a:r>
              <a:rPr lang="en-US" sz="1800" b="1" spc="-5" dirty="0">
                <a:effectLst/>
                <a:latin typeface="Tahoma" panose="020B0604030504040204" pitchFamily="34" charset="0"/>
                <a:ea typeface="Tahoma" panose="020B0604030504040204" pitchFamily="34" charset="0"/>
              </a:rPr>
              <a:t>Create</a:t>
            </a:r>
            <a:r>
              <a:rPr lang="en-US" sz="1800" b="1" spc="-70" dirty="0">
                <a:effectLst/>
                <a:latin typeface="Tahoma" panose="020B0604030504040204" pitchFamily="34" charset="0"/>
                <a:ea typeface="Tahoma" panose="020B0604030504040204" pitchFamily="34" charset="0"/>
              </a:rPr>
              <a:t> </a:t>
            </a:r>
            <a:r>
              <a:rPr lang="en-US" sz="1800" b="1" spc="-5" dirty="0">
                <a:effectLst/>
                <a:latin typeface="Tahoma" panose="020B0604030504040204" pitchFamily="34" charset="0"/>
                <a:ea typeface="Tahoma" panose="020B0604030504040204" pitchFamily="34" charset="0"/>
              </a:rPr>
              <a:t>dictionary</a:t>
            </a:r>
            <a:r>
              <a:rPr lang="en-US" sz="1800" b="1"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0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data</a:t>
            </a:r>
            <a:endParaRPr lang="es-AR" sz="1800" dirty="0">
              <a:effectLst/>
              <a:latin typeface="Tahoma" panose="020B0604030504040204" pitchFamily="34" charset="0"/>
              <a:ea typeface="Tahoma" panose="020B0604030504040204" pitchFamily="34" charset="0"/>
            </a:endParaRPr>
          </a:p>
          <a:p>
            <a:pPr marL="342900" lvl="0" indent="-342900" algn="just">
              <a:spcBef>
                <a:spcPts val="11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Create</a:t>
            </a:r>
            <a:r>
              <a:rPr lang="en-US" sz="1800" b="1" spc="-65" dirty="0">
                <a:effectLst/>
                <a:latin typeface="Tahoma" panose="020B0604030504040204" pitchFamily="34" charset="0"/>
                <a:ea typeface="Tahoma" panose="020B0604030504040204" pitchFamily="34" charset="0"/>
              </a:rPr>
              <a:t> </a:t>
            </a:r>
            <a:r>
              <a:rPr lang="en-US" sz="1800" b="1" dirty="0" err="1">
                <a:effectLst/>
                <a:latin typeface="Tahoma" panose="020B0604030504040204" pitchFamily="34" charset="0"/>
                <a:ea typeface="Tahoma" panose="020B0604030504040204" pitchFamily="34" charset="0"/>
              </a:rPr>
              <a:t>dataframe</a:t>
            </a:r>
            <a:r>
              <a:rPr lang="en-US" sz="1800" b="1" spc="-8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dictionary</a:t>
            </a:r>
            <a:endParaRPr lang="es-AR" sz="1800" dirty="0">
              <a:effectLst/>
              <a:latin typeface="Tahoma" panose="020B0604030504040204" pitchFamily="34" charset="0"/>
              <a:ea typeface="Tahoma" panose="020B0604030504040204" pitchFamily="34" charset="0"/>
            </a:endParaRPr>
          </a:p>
          <a:p>
            <a:pPr marL="342900" lvl="0" indent="-342900" algn="just">
              <a:spcBef>
                <a:spcPts val="11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Filter</a:t>
            </a:r>
            <a:r>
              <a:rPr lang="en-US" sz="1800" b="1" spc="-15" dirty="0">
                <a:effectLst/>
                <a:latin typeface="Tahoma" panose="020B0604030504040204" pitchFamily="34" charset="0"/>
                <a:ea typeface="Tahoma" panose="020B0604030504040204" pitchFamily="34" charset="0"/>
              </a:rPr>
              <a:t> </a:t>
            </a:r>
            <a:r>
              <a:rPr lang="en-US" sz="1800" b="1" dirty="0" err="1">
                <a:effectLst/>
                <a:latin typeface="Tahoma" panose="020B0604030504040204" pitchFamily="34" charset="0"/>
                <a:ea typeface="Tahoma" panose="020B0604030504040204" pitchFamily="34" charset="0"/>
              </a:rPr>
              <a:t>dataframe</a:t>
            </a:r>
            <a:r>
              <a:rPr lang="en-US" sz="1800" b="1" spc="-5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to</a:t>
            </a:r>
            <a:r>
              <a:rPr lang="en-US" sz="1800" spc="-3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contain</a:t>
            </a:r>
            <a:r>
              <a:rPr lang="en-US" sz="1800" spc="-5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only</a:t>
            </a:r>
            <a:r>
              <a:rPr lang="en-US" sz="1800"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Falcon</a:t>
            </a:r>
            <a:r>
              <a:rPr lang="en-US" sz="1800"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9</a:t>
            </a:r>
            <a:r>
              <a:rPr lang="en-US" sz="1800" spc="-3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launches</a:t>
            </a:r>
            <a:endParaRPr lang="es-AR" sz="1800" dirty="0">
              <a:effectLst/>
              <a:latin typeface="Tahoma" panose="020B0604030504040204" pitchFamily="34" charset="0"/>
              <a:ea typeface="Tahoma" panose="020B0604030504040204" pitchFamily="34" charset="0"/>
            </a:endParaRPr>
          </a:p>
          <a:p>
            <a:pPr marL="342900" lvl="0" indent="-342900" algn="just">
              <a:spcBef>
                <a:spcPts val="115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Replace</a:t>
            </a:r>
            <a:r>
              <a:rPr lang="en-US" sz="1800" b="1" spc="-7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missing</a:t>
            </a:r>
            <a:r>
              <a:rPr lang="en-US" sz="1800" b="1" spc="-6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values</a:t>
            </a:r>
            <a:r>
              <a:rPr lang="en-US" sz="1800" b="1" spc="-5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of</a:t>
            </a:r>
            <a:r>
              <a:rPr lang="en-US" sz="1800" spc="-4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Payload</a:t>
            </a:r>
            <a:r>
              <a:rPr lang="en-US" sz="1800" spc="-6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Mass</a:t>
            </a:r>
            <a:r>
              <a:rPr lang="en-US" sz="1800" spc="-6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with</a:t>
            </a:r>
            <a:r>
              <a:rPr lang="en-US" sz="1800" spc="-7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calculated</a:t>
            </a:r>
            <a:r>
              <a:rPr lang="en-US" sz="1800" spc="-8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.mean()</a:t>
            </a:r>
            <a:endParaRPr lang="es-AR" sz="1800" dirty="0">
              <a:effectLst/>
              <a:latin typeface="Tahoma" panose="020B0604030504040204" pitchFamily="34" charset="0"/>
              <a:ea typeface="Tahoma" panose="020B0604030504040204" pitchFamily="34" charset="0"/>
            </a:endParaRPr>
          </a:p>
          <a:p>
            <a:pPr marL="342900" lvl="0" indent="-342900" algn="just">
              <a:spcBef>
                <a:spcPts val="11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Export</a:t>
            </a:r>
            <a:r>
              <a:rPr lang="en-US" sz="1800" b="1" spc="-8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7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to</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csv</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file</a:t>
            </a:r>
            <a:endParaRPr lang="es-AR" sz="1800" dirty="0">
              <a:effectLst/>
              <a:latin typeface="Tahoma" panose="020B0604030504040204" pitchFamily="34" charset="0"/>
              <a:ea typeface="Tahoma" panose="020B0604030504040204" pitchFamily="34" charset="0"/>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9" y="1800226"/>
            <a:ext cx="2084694" cy="549050"/>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Steps followed:</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23901"/>
            <a:ext cx="6205976"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xt Placeholder 2">
            <a:extLst>
              <a:ext uri="{FF2B5EF4-FFF2-40B4-BE49-F238E27FC236}">
                <a16:creationId xmlns:a16="http://schemas.microsoft.com/office/drawing/2014/main" id="{2EFF33BE-2FC4-4B99-95D2-D20B3B6E2053}"/>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1178</TotalTime>
  <Words>2381</Words>
  <Application>Microsoft Office PowerPoint</Application>
  <PresentationFormat>Panorámica</PresentationFormat>
  <Paragraphs>267</Paragraphs>
  <Slides>46</Slides>
  <Notes>5</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46</vt:i4>
      </vt:variant>
    </vt:vector>
  </HeadingPairs>
  <TitlesOfParts>
    <vt:vector size="54" baseType="lpstr">
      <vt:lpstr>Abadi</vt:lpstr>
      <vt:lpstr>Arial</vt:lpstr>
      <vt:lpstr>Arial MT</vt:lpstr>
      <vt:lpstr>Calibri</vt:lpstr>
      <vt:lpstr>Calibri Light</vt:lpstr>
      <vt:lpstr>IBM Plex Mono SemiBold</vt:lpstr>
      <vt:lpstr>Tahoma</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Pancho Gazta</cp:lastModifiedBy>
  <cp:revision>261</cp:revision>
  <dcterms:created xsi:type="dcterms:W3CDTF">2021-04-29T18:58:34Z</dcterms:created>
  <dcterms:modified xsi:type="dcterms:W3CDTF">2024-02-20T21:10:48Z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